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embeddedFontLst>
    <p:embeddedFont>
      <p:font typeface="Montserrat"/>
      <p:regular r:id="rId43"/>
      <p:bold r:id="rId44"/>
      <p:italic r:id="rId45"/>
      <p:boldItalic r:id="rId46"/>
    </p:embeddedFont>
    <p:embeddedFont>
      <p:font typeface="Lato"/>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2ED929E-D62A-4F0D-93FB-73CB850D20C5}">
  <a:tblStyle styleId="{02ED929E-D62A-4F0D-93FB-73CB850D20C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Montserrat-bold.fntdata"/><Relationship Id="rId43" Type="http://schemas.openxmlformats.org/officeDocument/2006/relationships/font" Target="fonts/Montserrat-regular.fntdata"/><Relationship Id="rId46" Type="http://schemas.openxmlformats.org/officeDocument/2006/relationships/font" Target="fonts/Montserrat-boldItalic.fntdata"/><Relationship Id="rId45" Type="http://schemas.openxmlformats.org/officeDocument/2006/relationships/font" Target="fonts/Montserrat-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48" Type="http://schemas.openxmlformats.org/officeDocument/2006/relationships/font" Target="fonts/Lato-bold.fntdata"/><Relationship Id="rId47" Type="http://schemas.openxmlformats.org/officeDocument/2006/relationships/font" Target="fonts/Lato-regular.fntdata"/><Relationship Id="rId49" Type="http://schemas.openxmlformats.org/officeDocument/2006/relationships/font" Target="fonts/Lato-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0" Type="http://schemas.openxmlformats.org/officeDocument/2006/relationships/font" Target="fonts/Lato-bold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g>
</file>

<file path=ppt/media/image19.jpg>
</file>

<file path=ppt/media/image2.png>
</file>

<file path=ppt/media/image20.png>
</file>

<file path=ppt/media/image21.png>
</file>

<file path=ppt/media/image22.jp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jpg>
</file>

<file path=ppt/media/image31.png>
</file>

<file path=ppt/media/image32.jpg>
</file>

<file path=ppt/media/image33.jp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d0aa875afc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d0aa875afc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Have block diagram showing this, with </a:t>
            </a:r>
            <a:r>
              <a:rPr lang="en-GB"/>
              <a:t>voltage</a:t>
            </a:r>
            <a:r>
              <a:rPr lang="en-GB"/>
              <a:t> divider and battery connected to receiver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d0fc789b6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d0fc789b6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d23ed0bac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d23ed0bac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Find out what equation is exactly</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d23ed0bace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d23ed0bace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d23ed0bace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d23ed0bace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Parallel top and bottom, to increase current density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d0fc789b6e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d0fc789b6e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d0fc789b6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d0fc789b6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cddbe02163_3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cddbe02163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cddbe02163_3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cddbe02163_3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cddbe02163_3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cddbe02163_3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cddbe02163_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cddbe02163_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GB" sz="1300">
                <a:latin typeface="Lato"/>
                <a:ea typeface="Lato"/>
                <a:cs typeface="Lato"/>
                <a:sym typeface="Lato"/>
              </a:rPr>
              <a:t>Tanner pointed out 12V and 5V rail trace width need to be addressed</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9" name="Shape 369"/>
        <p:cNvGrpSpPr/>
        <p:nvPr/>
      </p:nvGrpSpPr>
      <p:grpSpPr>
        <a:xfrm>
          <a:off x="0" y="0"/>
          <a:ext cx="0" cy="0"/>
          <a:chOff x="0" y="0"/>
          <a:chExt cx="0" cy="0"/>
        </a:xfrm>
      </p:grpSpPr>
      <p:sp>
        <p:nvSpPr>
          <p:cNvPr id="370" name="Google Shape;370;gcdeb792b76_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1" name="Google Shape;371;gcdeb792b76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cddbe0216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cddbe0216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2" name="Shape 382"/>
        <p:cNvGrpSpPr/>
        <p:nvPr/>
      </p:nvGrpSpPr>
      <p:grpSpPr>
        <a:xfrm>
          <a:off x="0" y="0"/>
          <a:ext cx="0" cy="0"/>
          <a:chOff x="0" y="0"/>
          <a:chExt cx="0" cy="0"/>
        </a:xfrm>
      </p:grpSpPr>
      <p:sp>
        <p:nvSpPr>
          <p:cNvPr id="383" name="Google Shape;383;gcddbe02163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4" name="Google Shape;384;gcddbe02163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1" name="Shape 391"/>
        <p:cNvGrpSpPr/>
        <p:nvPr/>
      </p:nvGrpSpPr>
      <p:grpSpPr>
        <a:xfrm>
          <a:off x="0" y="0"/>
          <a:ext cx="0" cy="0"/>
          <a:chOff x="0" y="0"/>
          <a:chExt cx="0" cy="0"/>
        </a:xfrm>
      </p:grpSpPr>
      <p:sp>
        <p:nvSpPr>
          <p:cNvPr id="392" name="Google Shape;392;gcf68b4e4ee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3" name="Google Shape;393;gcf68b4e4ee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cf68b4e4e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cf68b4e4e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Add </a:t>
            </a:r>
            <a:r>
              <a:rPr lang="en-GB"/>
              <a:t>refresher</a:t>
            </a:r>
            <a:r>
              <a:rPr lang="en-GB"/>
              <a:t> slide maybe?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8" name="Shape 438"/>
        <p:cNvGrpSpPr/>
        <p:nvPr/>
      </p:nvGrpSpPr>
      <p:grpSpPr>
        <a:xfrm>
          <a:off x="0" y="0"/>
          <a:ext cx="0" cy="0"/>
          <a:chOff x="0" y="0"/>
          <a:chExt cx="0" cy="0"/>
        </a:xfrm>
      </p:grpSpPr>
      <p:sp>
        <p:nvSpPr>
          <p:cNvPr id="439" name="Google Shape;439;gcddbe0216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0" name="Google Shape;440;gcddbe0216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Top and bottom of gore are trimmed for access</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0" name="Shape 460"/>
        <p:cNvGrpSpPr/>
        <p:nvPr/>
      </p:nvGrpSpPr>
      <p:grpSpPr>
        <a:xfrm>
          <a:off x="0" y="0"/>
          <a:ext cx="0" cy="0"/>
          <a:chOff x="0" y="0"/>
          <a:chExt cx="0" cy="0"/>
        </a:xfrm>
      </p:grpSpPr>
      <p:sp>
        <p:nvSpPr>
          <p:cNvPr id="461" name="Google Shape;461;gcddbe02163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2" name="Google Shape;462;gcddbe02163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6" name="Shape 466"/>
        <p:cNvGrpSpPr/>
        <p:nvPr/>
      </p:nvGrpSpPr>
      <p:grpSpPr>
        <a:xfrm>
          <a:off x="0" y="0"/>
          <a:ext cx="0" cy="0"/>
          <a:chOff x="0" y="0"/>
          <a:chExt cx="0" cy="0"/>
        </a:xfrm>
      </p:grpSpPr>
      <p:sp>
        <p:nvSpPr>
          <p:cNvPr id="467" name="Google Shape;467;gcddbe02163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8" name="Google Shape;468;gcddbe02163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5" name="Shape 475"/>
        <p:cNvGrpSpPr/>
        <p:nvPr/>
      </p:nvGrpSpPr>
      <p:grpSpPr>
        <a:xfrm>
          <a:off x="0" y="0"/>
          <a:ext cx="0" cy="0"/>
          <a:chOff x="0" y="0"/>
          <a:chExt cx="0" cy="0"/>
        </a:xfrm>
      </p:grpSpPr>
      <p:sp>
        <p:nvSpPr>
          <p:cNvPr id="476" name="Google Shape;476;gcddbe02163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7" name="Google Shape;477;gcddbe02163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4" name="Shape 484"/>
        <p:cNvGrpSpPr/>
        <p:nvPr/>
      </p:nvGrpSpPr>
      <p:grpSpPr>
        <a:xfrm>
          <a:off x="0" y="0"/>
          <a:ext cx="0" cy="0"/>
          <a:chOff x="0" y="0"/>
          <a:chExt cx="0" cy="0"/>
        </a:xfrm>
      </p:grpSpPr>
      <p:sp>
        <p:nvSpPr>
          <p:cNvPr id="485" name="Google Shape;485;gcddbe02163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6" name="Google Shape;486;gcddbe02163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c1c9dd42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c1c9dd42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cddbe02163_1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cddbe02163_1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2" name="Shape 502"/>
        <p:cNvGrpSpPr/>
        <p:nvPr/>
      </p:nvGrpSpPr>
      <p:grpSpPr>
        <a:xfrm>
          <a:off x="0" y="0"/>
          <a:ext cx="0" cy="0"/>
          <a:chOff x="0" y="0"/>
          <a:chExt cx="0" cy="0"/>
        </a:xfrm>
      </p:grpSpPr>
      <p:sp>
        <p:nvSpPr>
          <p:cNvPr id="503" name="Google Shape;503;gc37dc67f5f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4" name="Google Shape;504;gc37dc67f5f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gcf68b4e4ee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10" name="Google Shape;510;gcf68b4e4ee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0" name="Shape 520"/>
        <p:cNvGrpSpPr/>
        <p:nvPr/>
      </p:nvGrpSpPr>
      <p:grpSpPr>
        <a:xfrm>
          <a:off x="0" y="0"/>
          <a:ext cx="0" cy="0"/>
          <a:chOff x="0" y="0"/>
          <a:chExt cx="0" cy="0"/>
        </a:xfrm>
      </p:grpSpPr>
      <p:sp>
        <p:nvSpPr>
          <p:cNvPr id="521" name="Google Shape;521;gcf68b4e4ee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2" name="Google Shape;522;gcf68b4e4ee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770"/>
              <a:buFont typeface="Arial"/>
              <a:buNone/>
            </a:pPr>
            <a:r>
              <a:rPr lang="en-GB" sz="1210">
                <a:latin typeface="Lato"/>
                <a:ea typeface="Lato"/>
                <a:cs typeface="Lato"/>
                <a:sym typeface="Lato"/>
              </a:rPr>
              <a:t>The simulation shows that the drone has a much greater difficulty flying in wind that moves directly up or down, which can be avoided when flying at low altitudes. Instability on the balloon can be corrected by autonomous, closed-loop piloting, but the force applied by drag is currently working as shown.  3.5m/s = 7.82mph</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2" name="Shape 532"/>
        <p:cNvGrpSpPr/>
        <p:nvPr/>
      </p:nvGrpSpPr>
      <p:grpSpPr>
        <a:xfrm>
          <a:off x="0" y="0"/>
          <a:ext cx="0" cy="0"/>
          <a:chOff x="0" y="0"/>
          <a:chExt cx="0" cy="0"/>
        </a:xfrm>
      </p:grpSpPr>
      <p:sp>
        <p:nvSpPr>
          <p:cNvPr id="533" name="Google Shape;533;gd0fc789b6e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4" name="Google Shape;534;gd0fc789b6e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1" name="Shape 551"/>
        <p:cNvGrpSpPr/>
        <p:nvPr/>
      </p:nvGrpSpPr>
      <p:grpSpPr>
        <a:xfrm>
          <a:off x="0" y="0"/>
          <a:ext cx="0" cy="0"/>
          <a:chOff x="0" y="0"/>
          <a:chExt cx="0" cy="0"/>
        </a:xfrm>
      </p:grpSpPr>
      <p:sp>
        <p:nvSpPr>
          <p:cNvPr id="552" name="Google Shape;552;gcdeb7929f3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3" name="Google Shape;553;gcdeb7929f3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9" name="Shape 559"/>
        <p:cNvGrpSpPr/>
        <p:nvPr/>
      </p:nvGrpSpPr>
      <p:grpSpPr>
        <a:xfrm>
          <a:off x="0" y="0"/>
          <a:ext cx="0" cy="0"/>
          <a:chOff x="0" y="0"/>
          <a:chExt cx="0" cy="0"/>
        </a:xfrm>
      </p:grpSpPr>
      <p:sp>
        <p:nvSpPr>
          <p:cNvPr id="560" name="Google Shape;560;gc0f311a27a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 name="Google Shape;561;gc0f311a27a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c37dc67f5f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c37dc67f5f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c903a24a7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c903a24a7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c352192547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c352192547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d0aa875af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d0aa875af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cf68b4e4ee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cf68b4e4ee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Find </a:t>
            </a:r>
            <a:r>
              <a:rPr lang="en-GB"/>
              <a:t>representative</a:t>
            </a:r>
            <a:r>
              <a:rPr lang="en-GB"/>
              <a:t> curves. For depth of battery discharge.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8" name="Shape 218"/>
        <p:cNvGrpSpPr/>
        <p:nvPr/>
      </p:nvGrpSpPr>
      <p:grpSpPr>
        <a:xfrm>
          <a:off x="0" y="0"/>
          <a:ext cx="0" cy="0"/>
          <a:chOff x="0" y="0"/>
          <a:chExt cx="0" cy="0"/>
        </a:xfrm>
      </p:grpSpPr>
      <p:sp>
        <p:nvSpPr>
          <p:cNvPr id="219" name="Google Shape;219;gcf68b4e4e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0" name="Google Shape;220;gcf68b4e4e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Find specifics of noise specs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30" name="Shape 130"/>
        <p:cNvGrpSpPr/>
        <p:nvPr/>
      </p:nvGrpSpPr>
      <p:grpSpPr>
        <a:xfrm>
          <a:off x="0" y="0"/>
          <a:ext cx="0" cy="0"/>
          <a:chOff x="0" y="0"/>
          <a:chExt cx="0" cy="0"/>
        </a:xfrm>
      </p:grpSpPr>
      <p:pic>
        <p:nvPicPr>
          <p:cNvPr descr="offset_comp_343059.jpg" id="131" name="Google Shape;131;p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32" name="Google Shape;132;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3"/>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134" name="Google Shape;134;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3"/>
          <p:cNvGrpSpPr/>
          <p:nvPr/>
        </p:nvGrpSpPr>
        <p:grpSpPr>
          <a:xfrm>
            <a:off x="0" y="381001"/>
            <a:ext cx="1037850" cy="1016287"/>
            <a:chOff x="0" y="381001"/>
            <a:chExt cx="1037850" cy="1016287"/>
          </a:xfrm>
        </p:grpSpPr>
        <p:sp>
          <p:nvSpPr>
            <p:cNvPr id="140" name="Google Shape;140;p1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0" Type="http://schemas.openxmlformats.org/officeDocument/2006/relationships/image" Target="../media/image13.png"/><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6.png"/><Relationship Id="rId9" Type="http://schemas.openxmlformats.org/officeDocument/2006/relationships/image" Target="../media/image10.png"/><Relationship Id="rId5" Type="http://schemas.openxmlformats.org/officeDocument/2006/relationships/image" Target="../media/image12.png"/><Relationship Id="rId6" Type="http://schemas.openxmlformats.org/officeDocument/2006/relationships/image" Target="../media/image11.png"/><Relationship Id="rId7" Type="http://schemas.openxmlformats.org/officeDocument/2006/relationships/image" Target="../media/image15.png"/><Relationship Id="rId8" Type="http://schemas.openxmlformats.org/officeDocument/2006/relationships/image" Target="../media/image2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 Id="rId4"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1.png"/><Relationship Id="rId4" Type="http://schemas.openxmlformats.org/officeDocument/2006/relationships/image" Target="../media/image5.png"/><Relationship Id="rId5" Type="http://schemas.openxmlformats.org/officeDocument/2006/relationships/image" Target="../media/image9.png"/><Relationship Id="rId6" Type="http://schemas.openxmlformats.org/officeDocument/2006/relationships/image" Target="../media/image22.jpg"/><Relationship Id="rId7" Type="http://schemas.openxmlformats.org/officeDocument/2006/relationships/image" Target="../media/image19.jpg"/><Relationship Id="rId8" Type="http://schemas.openxmlformats.org/officeDocument/2006/relationships/image" Target="../media/image18.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31.png"/><Relationship Id="rId4" Type="http://schemas.openxmlformats.org/officeDocument/2006/relationships/image" Target="../media/image23.png"/><Relationship Id="rId5" Type="http://schemas.openxmlformats.org/officeDocument/2006/relationships/image" Target="../media/image3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8.png"/><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2.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6.png"/><Relationship Id="rId4" Type="http://schemas.openxmlformats.org/officeDocument/2006/relationships/image" Target="../media/image30.jp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3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drive.google.com/file/d/14zom7LeVhHdImXvF-JknVc7ELaVcORym/view" TargetMode="External"/><Relationship Id="rId4" Type="http://schemas.openxmlformats.org/officeDocument/2006/relationships/image" Target="../media/image17.png"/><Relationship Id="rId5" Type="http://schemas.openxmlformats.org/officeDocument/2006/relationships/hyperlink" Target="http://drive.google.com/file/d/1q22Asg39N3UsnMt3TlOqV-MoRQwA3oBH/view"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drive.google.com/file/d/1m21cDpHOXZVVDn1d_EY0Mzf1pPqrmaux/view" TargetMode="External"/><Relationship Id="rId4" Type="http://schemas.openxmlformats.org/officeDocument/2006/relationships/image" Target="../media/image17.png"/><Relationship Id="rId5" Type="http://schemas.openxmlformats.org/officeDocument/2006/relationships/hyperlink" Target="http://drive.google.com/file/d/1iMXdkSU5skpokTWLAtIMwWNhr1zh3s43/view"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35.png"/><Relationship Id="rId4" Type="http://schemas.openxmlformats.org/officeDocument/2006/relationships/image" Target="../media/image36.png"/><Relationship Id="rId5" Type="http://schemas.openxmlformats.org/officeDocument/2006/relationships/image" Target="../media/image40.png"/><Relationship Id="rId6" Type="http://schemas.openxmlformats.org/officeDocument/2006/relationships/image" Target="../media/image4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33.jpg"/><Relationship Id="rId4" Type="http://schemas.openxmlformats.org/officeDocument/2006/relationships/image" Target="../media/image3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4"/>
          <p:cNvSpPr txBox="1"/>
          <p:nvPr/>
        </p:nvSpPr>
        <p:spPr>
          <a:xfrm>
            <a:off x="3514550" y="1042975"/>
            <a:ext cx="5017500" cy="15789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GB" sz="4000">
                <a:solidFill>
                  <a:srgbClr val="FFFFFF"/>
                </a:solidFill>
                <a:latin typeface="Montserrat"/>
                <a:ea typeface="Montserrat"/>
                <a:cs typeface="Montserrat"/>
                <a:sym typeface="Montserrat"/>
              </a:rPr>
              <a:t>Barone2 </a:t>
            </a:r>
            <a:endParaRPr sz="4000">
              <a:solidFill>
                <a:srgbClr val="FFFFFF"/>
              </a:solidFill>
              <a:latin typeface="Montserrat"/>
              <a:ea typeface="Montserrat"/>
              <a:cs typeface="Montserrat"/>
              <a:sym typeface="Montserrat"/>
            </a:endParaRPr>
          </a:p>
          <a:p>
            <a:pPr indent="0" lvl="0" marL="0" rtl="0" algn="l">
              <a:spcBef>
                <a:spcPts val="0"/>
              </a:spcBef>
              <a:spcAft>
                <a:spcPts val="0"/>
              </a:spcAft>
              <a:buNone/>
            </a:pPr>
            <a:r>
              <a:rPr lang="en-GB" sz="4000">
                <a:solidFill>
                  <a:srgbClr val="FFFFFF"/>
                </a:solidFill>
                <a:latin typeface="Montserrat"/>
                <a:ea typeface="Montserrat"/>
                <a:cs typeface="Montserrat"/>
                <a:sym typeface="Montserrat"/>
              </a:rPr>
              <a:t>Spring Design Progress Review 1</a:t>
            </a:r>
            <a:endParaRPr sz="4000">
              <a:solidFill>
                <a:srgbClr val="FFFFFF"/>
              </a:solidFill>
              <a:latin typeface="Montserrat"/>
              <a:ea typeface="Montserrat"/>
              <a:cs typeface="Montserrat"/>
              <a:sym typeface="Montserrat"/>
            </a:endParaRPr>
          </a:p>
        </p:txBody>
      </p:sp>
      <p:sp>
        <p:nvSpPr>
          <p:cNvPr id="147" name="Google Shape;147;p14"/>
          <p:cNvSpPr txBox="1"/>
          <p:nvPr/>
        </p:nvSpPr>
        <p:spPr>
          <a:xfrm>
            <a:off x="4664875" y="2825450"/>
            <a:ext cx="3470700" cy="18507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sz="1600">
                <a:solidFill>
                  <a:srgbClr val="FFFFFF"/>
                </a:solidFill>
                <a:latin typeface="Lato"/>
                <a:ea typeface="Lato"/>
                <a:cs typeface="Lato"/>
                <a:sym typeface="Lato"/>
              </a:rPr>
              <a:t>Dylan Harootunian</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Chin Ming Ryan Wong</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Leonid Shuster</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Jeremy Germenis</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George Hernandez</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Isaac Szu</a:t>
            </a:r>
            <a:endParaRPr sz="1600">
              <a:solidFill>
                <a:srgbClr val="FFFF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23"/>
          <p:cNvSpPr txBox="1"/>
          <p:nvPr>
            <p:ph type="title"/>
          </p:nvPr>
        </p:nvSpPr>
        <p:spPr>
          <a:xfrm>
            <a:off x="1297500" y="214625"/>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Low Battery Voltage Detected by using a Step-Down Resistor with the RC Receiver</a:t>
            </a:r>
            <a:endParaRPr/>
          </a:p>
        </p:txBody>
      </p:sp>
      <p:sp>
        <p:nvSpPr>
          <p:cNvPr id="234" name="Google Shape;234;p23"/>
          <p:cNvSpPr txBox="1"/>
          <p:nvPr>
            <p:ph idx="1" type="body"/>
          </p:nvPr>
        </p:nvSpPr>
        <p:spPr>
          <a:xfrm>
            <a:off x="1222500" y="3225400"/>
            <a:ext cx="7038900" cy="1800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Conclusion:  </a:t>
            </a:r>
            <a:r>
              <a:rPr lang="en-GB" sz="1400">
                <a:solidFill>
                  <a:srgbClr val="FFFFFF"/>
                </a:solidFill>
              </a:rPr>
              <a:t>By using a step-down resistor of 680 ohms, we are able to utilize the low-power warning function of our RC controller by adjusting the battery voltage and giving a warning when the adjusted battery voltage reaches the safe minimum. The user or autonomous controls should begin landing before reaching 5% of the safe battery discharge capacity to allow sufficient time to land.</a:t>
            </a:r>
            <a:endParaRPr/>
          </a:p>
        </p:txBody>
      </p:sp>
      <p:sp>
        <p:nvSpPr>
          <p:cNvPr id="235" name="Google Shape;235;p23"/>
          <p:cNvSpPr txBox="1"/>
          <p:nvPr/>
        </p:nvSpPr>
        <p:spPr>
          <a:xfrm>
            <a:off x="8141950" y="67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
        <p:nvSpPr>
          <p:cNvPr id="236" name="Google Shape;236;p23"/>
          <p:cNvSpPr txBox="1"/>
          <p:nvPr/>
        </p:nvSpPr>
        <p:spPr>
          <a:xfrm>
            <a:off x="1084500" y="1429500"/>
            <a:ext cx="6975000" cy="1693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Max Battery Voltage of 12.6V converted to max receiver voltage of 6.5V, given a typical current of 9mA requires a minimum resistor of </a:t>
            </a:r>
            <a:r>
              <a:rPr lang="en-GB" u="sng">
                <a:solidFill>
                  <a:srgbClr val="FFFFFF"/>
                </a:solidFill>
                <a:latin typeface="Lato"/>
                <a:ea typeface="Lato"/>
                <a:cs typeface="Lato"/>
                <a:sym typeface="Lato"/>
              </a:rPr>
              <a:t>678 ohms</a:t>
            </a:r>
            <a:endParaRPr u="sng">
              <a:solidFill>
                <a:srgbClr val="FFFFFF"/>
              </a:solidFill>
              <a:latin typeface="Lato"/>
              <a:ea typeface="Lato"/>
              <a:cs typeface="Lato"/>
              <a:sym typeface="Lato"/>
            </a:endParaRPr>
          </a:p>
          <a:p>
            <a:pPr indent="0" lvl="0" marL="457200" rtl="0" algn="l">
              <a:spcBef>
                <a:spcPts val="0"/>
              </a:spcBef>
              <a:spcAft>
                <a:spcPts val="0"/>
              </a:spcAft>
              <a:buNone/>
            </a:pPr>
            <a:r>
              <a:rPr lang="en-GB">
                <a:solidFill>
                  <a:srgbClr val="FFFFFF"/>
                </a:solidFill>
                <a:latin typeface="Lato"/>
                <a:ea typeface="Lato"/>
                <a:cs typeface="Lato"/>
                <a:sym typeface="Lato"/>
              </a:rPr>
              <a:t>This will display 100% Battery capacity</a:t>
            </a:r>
            <a:endParaRPr>
              <a:solidFill>
                <a:srgbClr val="FFFFFF"/>
              </a:solidFill>
              <a:latin typeface="Lato"/>
              <a:ea typeface="Lato"/>
              <a:cs typeface="Lato"/>
              <a:sym typeface="Lato"/>
            </a:endParaRPr>
          </a:p>
          <a:p>
            <a:pPr indent="0" lvl="0" marL="457200" rtl="0" algn="l">
              <a:spcBef>
                <a:spcPts val="0"/>
              </a:spcBef>
              <a:spcAft>
                <a:spcPts val="0"/>
              </a:spcAft>
              <a:buNone/>
            </a:pPr>
            <a:r>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Minimum Battery Voltage of 9.6V converted to minimum receiver voltage of 4V to get a low-power warning  requires minimum of  </a:t>
            </a:r>
            <a:r>
              <a:rPr lang="en-GB" u="sng">
                <a:solidFill>
                  <a:srgbClr val="FFFFFF"/>
                </a:solidFill>
                <a:latin typeface="Lato"/>
                <a:ea typeface="Lato"/>
                <a:cs typeface="Lato"/>
                <a:sym typeface="Lato"/>
              </a:rPr>
              <a:t>677 ohms,</a:t>
            </a:r>
            <a:endParaRPr u="sng">
              <a:solidFill>
                <a:srgbClr val="FFFFFF"/>
              </a:solidFill>
              <a:latin typeface="Lato"/>
              <a:ea typeface="Lato"/>
              <a:cs typeface="Lato"/>
              <a:sym typeface="Lato"/>
            </a:endParaRPr>
          </a:p>
          <a:p>
            <a:pPr indent="0" lvl="0" marL="457200" rtl="0" algn="l">
              <a:spcBef>
                <a:spcPts val="0"/>
              </a:spcBef>
              <a:spcAft>
                <a:spcPts val="0"/>
              </a:spcAft>
              <a:buNone/>
            </a:pPr>
            <a:r>
              <a:rPr lang="en-GB">
                <a:solidFill>
                  <a:srgbClr val="FFFFFF"/>
                </a:solidFill>
                <a:latin typeface="Lato"/>
                <a:ea typeface="Lato"/>
                <a:cs typeface="Lato"/>
                <a:sym typeface="Lato"/>
              </a:rPr>
              <a:t>This will display 0% battery capacity</a:t>
            </a:r>
            <a:endParaRPr>
              <a:solidFill>
                <a:srgbClr val="FFFFFF"/>
              </a:solidFill>
              <a:latin typeface="Lato"/>
              <a:ea typeface="Lato"/>
              <a:cs typeface="Lato"/>
              <a:sym typeface="Lato"/>
            </a:endParaRPr>
          </a:p>
        </p:txBody>
      </p:sp>
      <p:sp>
        <p:nvSpPr>
          <p:cNvPr id="237" name="Google Shape;237;p23"/>
          <p:cNvSpPr txBox="1"/>
          <p:nvPr/>
        </p:nvSpPr>
        <p:spPr>
          <a:xfrm>
            <a:off x="1084500" y="1040025"/>
            <a:ext cx="805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Requirement: System should give a low-power warning before battery </a:t>
            </a:r>
            <a:r>
              <a:rPr lang="en-GB">
                <a:solidFill>
                  <a:srgbClr val="FFFFFF"/>
                </a:solidFill>
                <a:latin typeface="Lato"/>
                <a:ea typeface="Lato"/>
                <a:cs typeface="Lato"/>
                <a:sym typeface="Lato"/>
              </a:rPr>
              <a:t>threshold(9.6V) is reached</a:t>
            </a:r>
            <a:endParaRPr>
              <a:solidFill>
                <a:srgbClr val="FFFFFF"/>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24"/>
          <p:cNvSpPr txBox="1"/>
          <p:nvPr>
            <p:ph idx="1" type="body"/>
          </p:nvPr>
        </p:nvSpPr>
        <p:spPr>
          <a:xfrm>
            <a:off x="1102075" y="1101850"/>
            <a:ext cx="7833000" cy="383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500"/>
              <a:t>Progress in PCB was made and broken down into slides covering:</a:t>
            </a:r>
            <a:endParaRPr sz="1500"/>
          </a:p>
          <a:p>
            <a:pPr indent="-323850" lvl="0" marL="457200" rtl="0" algn="l">
              <a:spcBef>
                <a:spcPts val="1200"/>
              </a:spcBef>
              <a:spcAft>
                <a:spcPts val="0"/>
              </a:spcAft>
              <a:buSzPts val="1500"/>
              <a:buChar char="●"/>
            </a:pPr>
            <a:r>
              <a:rPr lang="en-GB" sz="1500"/>
              <a:t>Milestone: </a:t>
            </a:r>
            <a:endParaRPr sz="1500">
              <a:solidFill>
                <a:srgbClr val="00FF00"/>
              </a:solidFill>
            </a:endParaRPr>
          </a:p>
          <a:p>
            <a:pPr indent="-323850" lvl="1" marL="914400" rtl="0" algn="l">
              <a:spcBef>
                <a:spcPts val="0"/>
              </a:spcBef>
              <a:spcAft>
                <a:spcPts val="0"/>
              </a:spcAft>
              <a:buClr>
                <a:srgbClr val="FFFFFF"/>
              </a:buClr>
              <a:buSzPts val="1500"/>
              <a:buChar char="○"/>
            </a:pPr>
            <a:r>
              <a:rPr lang="en-GB" sz="1500">
                <a:solidFill>
                  <a:srgbClr val="FFFFFF"/>
                </a:solidFill>
              </a:rPr>
              <a:t>Board wiring 3/19/21 </a:t>
            </a:r>
            <a:r>
              <a:rPr lang="en-GB" sz="1300">
                <a:solidFill>
                  <a:srgbClr val="00FF00"/>
                </a:solidFill>
              </a:rPr>
              <a:t>Complete</a:t>
            </a:r>
            <a:endParaRPr sz="1300">
              <a:solidFill>
                <a:srgbClr val="00FF00"/>
              </a:solidFill>
            </a:endParaRPr>
          </a:p>
          <a:p>
            <a:pPr indent="-323850" lvl="1" marL="914400" rtl="0" algn="l">
              <a:spcBef>
                <a:spcPts val="0"/>
              </a:spcBef>
              <a:spcAft>
                <a:spcPts val="0"/>
              </a:spcAft>
              <a:buClr>
                <a:srgbClr val="F3F3F3"/>
              </a:buClr>
              <a:buSzPts val="1500"/>
              <a:buChar char="○"/>
            </a:pPr>
            <a:r>
              <a:rPr lang="en-GB" sz="1500">
                <a:solidFill>
                  <a:srgbClr val="F3F3F3"/>
                </a:solidFill>
              </a:rPr>
              <a:t>Order PCB, power source, and remaining infrastructure 3/23/21 </a:t>
            </a:r>
            <a:r>
              <a:rPr lang="en-GB" sz="1300">
                <a:solidFill>
                  <a:srgbClr val="00FF00"/>
                </a:solidFill>
              </a:rPr>
              <a:t>Complete</a:t>
            </a:r>
            <a:endParaRPr sz="1500">
              <a:solidFill>
                <a:srgbClr val="00FF00"/>
              </a:solidFill>
            </a:endParaRPr>
          </a:p>
          <a:p>
            <a:pPr indent="-323850" lvl="0" marL="457200" rtl="0" algn="l">
              <a:spcBef>
                <a:spcPts val="0"/>
              </a:spcBef>
              <a:spcAft>
                <a:spcPts val="0"/>
              </a:spcAft>
              <a:buSzPts val="1500"/>
              <a:buChar char="●"/>
            </a:pPr>
            <a:r>
              <a:rPr lang="en-GB" sz="1500"/>
              <a:t>Task:</a:t>
            </a:r>
            <a:endParaRPr sz="1500"/>
          </a:p>
          <a:p>
            <a:pPr indent="-323850" lvl="1" marL="914400" rtl="0" algn="l">
              <a:spcBef>
                <a:spcPts val="0"/>
              </a:spcBef>
              <a:spcAft>
                <a:spcPts val="0"/>
              </a:spcAft>
              <a:buSzPts val="1500"/>
              <a:buChar char="○"/>
            </a:pPr>
            <a:r>
              <a:rPr lang="en-GB" sz="1500"/>
              <a:t>Calculate minimum trace width for: 12V rail, 3.3V rail, and 5V rail</a:t>
            </a:r>
            <a:endParaRPr sz="1500"/>
          </a:p>
          <a:p>
            <a:pPr indent="-323850" lvl="1" marL="914400" rtl="0" algn="l">
              <a:spcBef>
                <a:spcPts val="0"/>
              </a:spcBef>
              <a:spcAft>
                <a:spcPts val="0"/>
              </a:spcAft>
              <a:buSzPts val="1500"/>
              <a:buChar char="○"/>
            </a:pPr>
            <a:r>
              <a:rPr lang="en-GB" sz="1500"/>
              <a:t>Temporary fixes for V1.9 Board </a:t>
            </a:r>
            <a:r>
              <a:rPr lang="en-GB" sz="1500">
                <a:solidFill>
                  <a:srgbClr val="FFFF00"/>
                </a:solidFill>
              </a:rPr>
              <a:t>Upcoming Task Expected by 4/22/2021</a:t>
            </a:r>
            <a:endParaRPr sz="1500"/>
          </a:p>
          <a:p>
            <a:pPr indent="-323850" lvl="1" marL="914400" rtl="0" algn="l">
              <a:spcBef>
                <a:spcPts val="0"/>
              </a:spcBef>
              <a:spcAft>
                <a:spcPts val="0"/>
              </a:spcAft>
              <a:buSzPts val="1500"/>
              <a:buChar char="○"/>
            </a:pPr>
            <a:r>
              <a:rPr lang="en-GB" sz="1500"/>
              <a:t>Propose V2.0 PCB design that addresses problems from V1.9 </a:t>
            </a:r>
            <a:r>
              <a:rPr lang="en-GB" sz="1500">
                <a:solidFill>
                  <a:srgbClr val="FFFF00"/>
                </a:solidFill>
              </a:rPr>
              <a:t>Upcoming Task Expected by 4/22/2021</a:t>
            </a:r>
            <a:endParaRPr sz="1500">
              <a:solidFill>
                <a:srgbClr val="FFFFFF"/>
              </a:solidFill>
            </a:endParaRPr>
          </a:p>
          <a:p>
            <a:pPr indent="0" lvl="0" marL="0" rtl="0" algn="l">
              <a:spcBef>
                <a:spcPts val="1200"/>
              </a:spcBef>
              <a:spcAft>
                <a:spcPts val="0"/>
              </a:spcAft>
              <a:buNone/>
            </a:pPr>
            <a:r>
              <a:rPr lang="en-GB" sz="1500"/>
              <a:t>Conclusion: Board wiring is complete and trace widths in wiring design are within </a:t>
            </a:r>
            <a:r>
              <a:rPr lang="en-GB" sz="1500"/>
              <a:t>tolerances. All components are ordered and is currently being shipped to Leonid Shuster.</a:t>
            </a:r>
            <a:endParaRPr sz="1500"/>
          </a:p>
          <a:p>
            <a:pPr indent="0" lvl="0" marL="0" rtl="0" algn="l">
              <a:spcBef>
                <a:spcPts val="1200"/>
              </a:spcBef>
              <a:spcAft>
                <a:spcPts val="1200"/>
              </a:spcAft>
              <a:buNone/>
            </a:pPr>
            <a:r>
              <a:rPr lang="en-GB" sz="1500"/>
              <a:t> </a:t>
            </a:r>
            <a:endParaRPr sz="1500"/>
          </a:p>
        </p:txBody>
      </p:sp>
      <p:sp>
        <p:nvSpPr>
          <p:cNvPr id="243" name="Google Shape;243;p24"/>
          <p:cNvSpPr txBox="1"/>
          <p:nvPr>
            <p:ph type="title"/>
          </p:nvPr>
        </p:nvSpPr>
        <p:spPr>
          <a:xfrm>
            <a:off x="1184148" y="257150"/>
            <a:ext cx="68595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FFFFFF"/>
                </a:solidFill>
              </a:rPr>
              <a:t>PCB </a:t>
            </a:r>
            <a:r>
              <a:rPr lang="en-GB">
                <a:solidFill>
                  <a:srgbClr val="FFFFFF"/>
                </a:solidFill>
              </a:rPr>
              <a:t>Design Subteam is Progressing on Time with All Milestones Completed</a:t>
            </a:r>
            <a:endParaRPr>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id="248" name="Google Shape;248;p25"/>
          <p:cNvPicPr preferRelativeResize="0"/>
          <p:nvPr/>
        </p:nvPicPr>
        <p:blipFill>
          <a:blip r:embed="rId3">
            <a:alphaModFix/>
          </a:blip>
          <a:stretch>
            <a:fillRect/>
          </a:stretch>
        </p:blipFill>
        <p:spPr>
          <a:xfrm>
            <a:off x="3433906" y="3517137"/>
            <a:ext cx="2304843" cy="314763"/>
          </a:xfrm>
          <a:prstGeom prst="rect">
            <a:avLst/>
          </a:prstGeom>
          <a:noFill/>
          <a:ln>
            <a:noFill/>
          </a:ln>
        </p:spPr>
      </p:pic>
      <p:pic>
        <p:nvPicPr>
          <p:cNvPr id="249" name="Google Shape;249;p25"/>
          <p:cNvPicPr preferRelativeResize="0"/>
          <p:nvPr/>
        </p:nvPicPr>
        <p:blipFill>
          <a:blip r:embed="rId4">
            <a:alphaModFix/>
          </a:blip>
          <a:stretch>
            <a:fillRect/>
          </a:stretch>
        </p:blipFill>
        <p:spPr>
          <a:xfrm>
            <a:off x="3355498" y="2492269"/>
            <a:ext cx="2395790" cy="342237"/>
          </a:xfrm>
          <a:prstGeom prst="rect">
            <a:avLst/>
          </a:prstGeom>
          <a:noFill/>
          <a:ln>
            <a:noFill/>
          </a:ln>
        </p:spPr>
      </p:pic>
      <p:pic>
        <p:nvPicPr>
          <p:cNvPr id="250" name="Google Shape;250;p25"/>
          <p:cNvPicPr preferRelativeResize="0"/>
          <p:nvPr/>
        </p:nvPicPr>
        <p:blipFill>
          <a:blip r:embed="rId5">
            <a:alphaModFix/>
          </a:blip>
          <a:stretch>
            <a:fillRect/>
          </a:stretch>
        </p:blipFill>
        <p:spPr>
          <a:xfrm>
            <a:off x="3433899" y="1535899"/>
            <a:ext cx="2222726" cy="314763"/>
          </a:xfrm>
          <a:prstGeom prst="rect">
            <a:avLst/>
          </a:prstGeom>
          <a:noFill/>
          <a:ln>
            <a:noFill/>
          </a:ln>
        </p:spPr>
      </p:pic>
      <p:sp>
        <p:nvSpPr>
          <p:cNvPr id="251" name="Google Shape;251;p2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PCB Trace Width calculated for 11.1V, 5V, 3.3V and 1.8 V rail</a:t>
            </a:r>
            <a:endParaRPr/>
          </a:p>
          <a:p>
            <a:pPr indent="0" lvl="0" marL="0" rtl="0" algn="l">
              <a:spcBef>
                <a:spcPts val="0"/>
              </a:spcBef>
              <a:spcAft>
                <a:spcPts val="0"/>
              </a:spcAft>
              <a:buNone/>
            </a:pPr>
            <a:r>
              <a:t/>
            </a:r>
            <a:endParaRPr/>
          </a:p>
        </p:txBody>
      </p:sp>
      <p:pic>
        <p:nvPicPr>
          <p:cNvPr id="252" name="Google Shape;252;p25"/>
          <p:cNvPicPr preferRelativeResize="0"/>
          <p:nvPr/>
        </p:nvPicPr>
        <p:blipFill>
          <a:blip r:embed="rId6">
            <a:alphaModFix/>
          </a:blip>
          <a:stretch>
            <a:fillRect/>
          </a:stretch>
        </p:blipFill>
        <p:spPr>
          <a:xfrm>
            <a:off x="3425793" y="3054845"/>
            <a:ext cx="1885877" cy="449003"/>
          </a:xfrm>
          <a:prstGeom prst="rect">
            <a:avLst/>
          </a:prstGeom>
          <a:noFill/>
          <a:ln>
            <a:noFill/>
          </a:ln>
        </p:spPr>
      </p:pic>
      <p:sp>
        <p:nvSpPr>
          <p:cNvPr id="253" name="Google Shape;253;p25"/>
          <p:cNvSpPr txBox="1"/>
          <p:nvPr/>
        </p:nvSpPr>
        <p:spPr>
          <a:xfrm>
            <a:off x="3339075" y="2761775"/>
            <a:ext cx="289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3.3V Rail @ 0.534A max current</a:t>
            </a:r>
            <a:endParaRPr>
              <a:solidFill>
                <a:srgbClr val="FFFFFF"/>
              </a:solidFill>
              <a:latin typeface="Lato"/>
              <a:ea typeface="Lato"/>
              <a:cs typeface="Lato"/>
              <a:sym typeface="Lato"/>
            </a:endParaRPr>
          </a:p>
        </p:txBody>
      </p:sp>
      <p:pic>
        <p:nvPicPr>
          <p:cNvPr id="254" name="Google Shape;254;p25"/>
          <p:cNvPicPr preferRelativeResize="0"/>
          <p:nvPr/>
        </p:nvPicPr>
        <p:blipFill>
          <a:blip r:embed="rId7">
            <a:alphaModFix/>
          </a:blip>
          <a:stretch>
            <a:fillRect/>
          </a:stretch>
        </p:blipFill>
        <p:spPr>
          <a:xfrm>
            <a:off x="3410854" y="1102777"/>
            <a:ext cx="1885877" cy="423197"/>
          </a:xfrm>
          <a:prstGeom prst="rect">
            <a:avLst/>
          </a:prstGeom>
          <a:noFill/>
          <a:ln>
            <a:noFill/>
          </a:ln>
        </p:spPr>
      </p:pic>
      <p:sp>
        <p:nvSpPr>
          <p:cNvPr id="255" name="Google Shape;255;p25"/>
          <p:cNvSpPr txBox="1"/>
          <p:nvPr/>
        </p:nvSpPr>
        <p:spPr>
          <a:xfrm>
            <a:off x="3306600" y="818050"/>
            <a:ext cx="3057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12</a:t>
            </a:r>
            <a:r>
              <a:rPr lang="en-GB">
                <a:solidFill>
                  <a:srgbClr val="FFFFFF"/>
                </a:solidFill>
                <a:latin typeface="Lato"/>
                <a:ea typeface="Lato"/>
                <a:cs typeface="Lato"/>
                <a:sym typeface="Lato"/>
              </a:rPr>
              <a:t>V Rail @ 14.949A max current</a:t>
            </a:r>
            <a:endParaRPr>
              <a:solidFill>
                <a:srgbClr val="FFFFFF"/>
              </a:solidFill>
              <a:latin typeface="Lato"/>
              <a:ea typeface="Lato"/>
              <a:cs typeface="Lato"/>
              <a:sym typeface="Lato"/>
            </a:endParaRPr>
          </a:p>
        </p:txBody>
      </p:sp>
      <p:sp>
        <p:nvSpPr>
          <p:cNvPr id="256" name="Google Shape;256;p25"/>
          <p:cNvSpPr txBox="1"/>
          <p:nvPr/>
        </p:nvSpPr>
        <p:spPr>
          <a:xfrm>
            <a:off x="3306600" y="1796600"/>
            <a:ext cx="293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5V </a:t>
            </a:r>
            <a:r>
              <a:rPr lang="en-GB">
                <a:solidFill>
                  <a:srgbClr val="FFFFFF"/>
                </a:solidFill>
                <a:latin typeface="Lato"/>
                <a:ea typeface="Lato"/>
                <a:cs typeface="Lato"/>
                <a:sym typeface="Lato"/>
              </a:rPr>
              <a:t>Rail @ </a:t>
            </a:r>
            <a:r>
              <a:rPr lang="en-GB" sz="1300">
                <a:solidFill>
                  <a:schemeClr val="lt1"/>
                </a:solidFill>
                <a:latin typeface="Lato"/>
                <a:ea typeface="Lato"/>
                <a:cs typeface="Lato"/>
                <a:sym typeface="Lato"/>
              </a:rPr>
              <a:t>0.590</a:t>
            </a:r>
            <a:r>
              <a:rPr lang="en-GB">
                <a:solidFill>
                  <a:srgbClr val="FFFFFF"/>
                </a:solidFill>
                <a:latin typeface="Lato"/>
                <a:ea typeface="Lato"/>
                <a:cs typeface="Lato"/>
                <a:sym typeface="Lato"/>
              </a:rPr>
              <a:t>A max current</a:t>
            </a:r>
            <a:endParaRPr>
              <a:solidFill>
                <a:srgbClr val="FFFFFF"/>
              </a:solidFill>
              <a:latin typeface="Lato"/>
              <a:ea typeface="Lato"/>
              <a:cs typeface="Lato"/>
              <a:sym typeface="Lato"/>
            </a:endParaRPr>
          </a:p>
        </p:txBody>
      </p:sp>
      <p:pic>
        <p:nvPicPr>
          <p:cNvPr id="257" name="Google Shape;257;p25"/>
          <p:cNvPicPr preferRelativeResize="0"/>
          <p:nvPr/>
        </p:nvPicPr>
        <p:blipFill>
          <a:blip r:embed="rId8">
            <a:alphaModFix/>
          </a:blip>
          <a:stretch>
            <a:fillRect/>
          </a:stretch>
        </p:blipFill>
        <p:spPr>
          <a:xfrm>
            <a:off x="3389025" y="2074107"/>
            <a:ext cx="1885877" cy="423191"/>
          </a:xfrm>
          <a:prstGeom prst="rect">
            <a:avLst/>
          </a:prstGeom>
          <a:noFill/>
          <a:ln>
            <a:noFill/>
          </a:ln>
        </p:spPr>
      </p:pic>
      <p:sp>
        <p:nvSpPr>
          <p:cNvPr id="258" name="Google Shape;258;p25"/>
          <p:cNvSpPr txBox="1"/>
          <p:nvPr/>
        </p:nvSpPr>
        <p:spPr>
          <a:xfrm>
            <a:off x="6155050" y="1428250"/>
            <a:ext cx="2932200" cy="861900"/>
          </a:xfrm>
          <a:prstGeom prst="rect">
            <a:avLst/>
          </a:prstGeom>
          <a:noFill/>
          <a:ln>
            <a:noFill/>
          </a:ln>
        </p:spPr>
        <p:txBody>
          <a:bodyPr anchorCtr="0" anchor="t" bIns="91425" lIns="91425" spcFirstLastPara="1" rIns="91425" wrap="square" tIns="91425">
            <a:spAutoFit/>
          </a:bodyPr>
          <a:lstStyle/>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Version 1.9 PCB trace width is 208 mils below required</a:t>
            </a:r>
            <a:endParaRPr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Version 2.0 PCB will have 224 mils trace width connected to ESC pinout</a:t>
            </a:r>
            <a:endParaRPr sz="1100">
              <a:solidFill>
                <a:srgbClr val="FFFFFF"/>
              </a:solidFill>
              <a:latin typeface="Lato"/>
              <a:ea typeface="Lato"/>
              <a:cs typeface="Lato"/>
              <a:sym typeface="Lato"/>
            </a:endParaRPr>
          </a:p>
        </p:txBody>
      </p:sp>
      <p:sp>
        <p:nvSpPr>
          <p:cNvPr id="259" name="Google Shape;259;p25"/>
          <p:cNvSpPr txBox="1"/>
          <p:nvPr/>
        </p:nvSpPr>
        <p:spPr>
          <a:xfrm>
            <a:off x="8141950" y="67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cxnSp>
        <p:nvCxnSpPr>
          <p:cNvPr id="260" name="Google Shape;260;p25"/>
          <p:cNvCxnSpPr>
            <a:stCxn id="258" idx="1"/>
            <a:endCxn id="261" idx="3"/>
          </p:cNvCxnSpPr>
          <p:nvPr/>
        </p:nvCxnSpPr>
        <p:spPr>
          <a:xfrm rot="10800000">
            <a:off x="5580850" y="1740400"/>
            <a:ext cx="574200" cy="118800"/>
          </a:xfrm>
          <a:prstGeom prst="straightConnector1">
            <a:avLst/>
          </a:prstGeom>
          <a:noFill/>
          <a:ln cap="flat" cmpd="sng" w="9525">
            <a:solidFill>
              <a:srgbClr val="666666"/>
            </a:solidFill>
            <a:prstDash val="solid"/>
            <a:round/>
            <a:headEnd len="med" w="med" type="none"/>
            <a:tailEnd len="med" w="med" type="triangle"/>
          </a:ln>
        </p:spPr>
      </p:cxnSp>
      <p:sp>
        <p:nvSpPr>
          <p:cNvPr id="261" name="Google Shape;261;p25"/>
          <p:cNvSpPr/>
          <p:nvPr/>
        </p:nvSpPr>
        <p:spPr>
          <a:xfrm>
            <a:off x="4524224" y="1671467"/>
            <a:ext cx="1056600" cy="138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5"/>
          <p:cNvSpPr txBox="1"/>
          <p:nvPr/>
        </p:nvSpPr>
        <p:spPr>
          <a:xfrm>
            <a:off x="6202414" y="2486388"/>
            <a:ext cx="2759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FFFFFF"/>
                </a:solidFill>
                <a:latin typeface="Lato"/>
                <a:ea typeface="Lato"/>
                <a:cs typeface="Lato"/>
                <a:sym typeface="Lato"/>
              </a:rPr>
              <a:t>Trace width of 5V rail is within tolerance</a:t>
            </a:r>
            <a:endParaRPr sz="1100">
              <a:solidFill>
                <a:srgbClr val="FFFFFF"/>
              </a:solidFill>
              <a:latin typeface="Lato"/>
              <a:ea typeface="Lato"/>
              <a:cs typeface="Lato"/>
              <a:sym typeface="Lato"/>
            </a:endParaRPr>
          </a:p>
        </p:txBody>
      </p:sp>
      <p:cxnSp>
        <p:nvCxnSpPr>
          <p:cNvPr id="263" name="Google Shape;263;p25"/>
          <p:cNvCxnSpPr>
            <a:stCxn id="262" idx="1"/>
            <a:endCxn id="264" idx="3"/>
          </p:cNvCxnSpPr>
          <p:nvPr/>
        </p:nvCxnSpPr>
        <p:spPr>
          <a:xfrm flipH="1">
            <a:off x="5656114" y="2663388"/>
            <a:ext cx="546300" cy="49500"/>
          </a:xfrm>
          <a:prstGeom prst="straightConnector1">
            <a:avLst/>
          </a:prstGeom>
          <a:noFill/>
          <a:ln cap="flat" cmpd="sng" w="9525">
            <a:solidFill>
              <a:srgbClr val="666666"/>
            </a:solidFill>
            <a:prstDash val="solid"/>
            <a:round/>
            <a:headEnd len="med" w="med" type="none"/>
            <a:tailEnd len="med" w="med" type="triangle"/>
          </a:ln>
        </p:spPr>
      </p:cxnSp>
      <p:sp>
        <p:nvSpPr>
          <p:cNvPr id="264" name="Google Shape;264;p25"/>
          <p:cNvSpPr/>
          <p:nvPr/>
        </p:nvSpPr>
        <p:spPr>
          <a:xfrm>
            <a:off x="4524224" y="2643834"/>
            <a:ext cx="1131900" cy="138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5"/>
          <p:cNvSpPr txBox="1"/>
          <p:nvPr/>
        </p:nvSpPr>
        <p:spPr>
          <a:xfrm>
            <a:off x="6202414" y="3535250"/>
            <a:ext cx="2759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FFFFFF"/>
                </a:solidFill>
                <a:latin typeface="Lato"/>
                <a:ea typeface="Lato"/>
                <a:cs typeface="Lato"/>
                <a:sym typeface="Lato"/>
              </a:rPr>
              <a:t>Trace width of 3.3V is within tolerance</a:t>
            </a:r>
            <a:endParaRPr sz="1100">
              <a:solidFill>
                <a:srgbClr val="FFFFFF"/>
              </a:solidFill>
              <a:latin typeface="Lato"/>
              <a:ea typeface="Lato"/>
              <a:cs typeface="Lato"/>
              <a:sym typeface="Lato"/>
            </a:endParaRPr>
          </a:p>
        </p:txBody>
      </p:sp>
      <p:cxnSp>
        <p:nvCxnSpPr>
          <p:cNvPr id="266" name="Google Shape;266;p25"/>
          <p:cNvCxnSpPr>
            <a:stCxn id="265" idx="1"/>
            <a:endCxn id="267" idx="3"/>
          </p:cNvCxnSpPr>
          <p:nvPr/>
        </p:nvCxnSpPr>
        <p:spPr>
          <a:xfrm rot="10800000">
            <a:off x="5656114" y="3712250"/>
            <a:ext cx="546300" cy="0"/>
          </a:xfrm>
          <a:prstGeom prst="straightConnector1">
            <a:avLst/>
          </a:prstGeom>
          <a:noFill/>
          <a:ln cap="flat" cmpd="sng" w="9525">
            <a:solidFill>
              <a:srgbClr val="666666"/>
            </a:solidFill>
            <a:prstDash val="solid"/>
            <a:round/>
            <a:headEnd len="med" w="med" type="none"/>
            <a:tailEnd len="med" w="med" type="triangle"/>
          </a:ln>
        </p:spPr>
      </p:cxnSp>
      <p:sp>
        <p:nvSpPr>
          <p:cNvPr id="267" name="Google Shape;267;p25"/>
          <p:cNvSpPr/>
          <p:nvPr/>
        </p:nvSpPr>
        <p:spPr>
          <a:xfrm>
            <a:off x="4550788" y="3643242"/>
            <a:ext cx="1105200" cy="138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5"/>
          <p:cNvSpPr txBox="1"/>
          <p:nvPr/>
        </p:nvSpPr>
        <p:spPr>
          <a:xfrm>
            <a:off x="126225" y="1446000"/>
            <a:ext cx="3180300" cy="221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FFFFFF"/>
                </a:solidFill>
                <a:latin typeface="Lato"/>
                <a:ea typeface="Lato"/>
                <a:cs typeface="Lato"/>
                <a:sym typeface="Lato"/>
              </a:rPr>
              <a:t>Requirement: Trace width must be within tolerance of minimum required trace width for each voltage rail</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Online PCB trace width calculator [1]</a:t>
            </a:r>
            <a:endParaRPr sz="1100">
              <a:solidFill>
                <a:srgbClr val="FFFFFF"/>
              </a:solidFill>
              <a:latin typeface="Lato"/>
              <a:ea typeface="Lato"/>
              <a:cs typeface="Lato"/>
              <a:sym typeface="Lato"/>
            </a:endParaRPr>
          </a:p>
          <a:p>
            <a:pPr indent="-298450" lvl="1" marL="9144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Recommended by board house</a:t>
            </a:r>
            <a:endParaRPr sz="1100">
              <a:solidFill>
                <a:srgbClr val="FFFFFF"/>
              </a:solidFill>
              <a:latin typeface="Lato"/>
              <a:ea typeface="Lato"/>
              <a:cs typeface="Lato"/>
              <a:sym typeface="Lato"/>
            </a:endParaRPr>
          </a:p>
          <a:p>
            <a:pPr indent="-298450" lvl="1" marL="9144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Negligible current </a:t>
            </a:r>
            <a:r>
              <a:rPr lang="en-GB" sz="1100">
                <a:solidFill>
                  <a:srgbClr val="FFFFFF"/>
                </a:solidFill>
                <a:latin typeface="Lato"/>
                <a:ea typeface="Lato"/>
                <a:cs typeface="Lato"/>
                <a:sym typeface="Lato"/>
              </a:rPr>
              <a:t>carrying</a:t>
            </a:r>
            <a:r>
              <a:rPr lang="en-GB" sz="1100">
                <a:solidFill>
                  <a:srgbClr val="FFFFFF"/>
                </a:solidFill>
                <a:latin typeface="Lato"/>
                <a:ea typeface="Lato"/>
                <a:cs typeface="Lato"/>
                <a:sym typeface="Lato"/>
              </a:rPr>
              <a:t> capacity difference [2]</a:t>
            </a:r>
            <a:endParaRPr sz="1100">
              <a:solidFill>
                <a:srgbClr val="FFFFFF"/>
              </a:solidFill>
              <a:latin typeface="Lato"/>
              <a:ea typeface="Lato"/>
              <a:cs typeface="Lato"/>
              <a:sym typeface="Lato"/>
            </a:endParaRPr>
          </a:p>
          <a:p>
            <a:pPr indent="-298450" lvl="0" marL="4572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Temperature input of traces</a:t>
            </a:r>
            <a:endParaRPr sz="1100">
              <a:solidFill>
                <a:srgbClr val="FFFFFF"/>
              </a:solidFill>
              <a:latin typeface="Lato"/>
              <a:ea typeface="Lato"/>
              <a:cs typeface="Lato"/>
              <a:sym typeface="Lato"/>
            </a:endParaRPr>
          </a:p>
          <a:p>
            <a:pPr indent="-298450" lvl="1" marL="9144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25°C ambient temperature</a:t>
            </a:r>
            <a:endParaRPr sz="1100">
              <a:solidFill>
                <a:srgbClr val="FFFFFF"/>
              </a:solidFill>
              <a:latin typeface="Lato"/>
              <a:ea typeface="Lato"/>
              <a:cs typeface="Lato"/>
              <a:sym typeface="Lato"/>
            </a:endParaRPr>
          </a:p>
          <a:p>
            <a:pPr indent="-298450" lvl="1" marL="914400" rtl="0" algn="l">
              <a:spcBef>
                <a:spcPts val="0"/>
              </a:spcBef>
              <a:spcAft>
                <a:spcPts val="0"/>
              </a:spcAft>
              <a:buClr>
                <a:srgbClr val="FFFFFF"/>
              </a:buClr>
              <a:buSzPts val="1100"/>
              <a:buFont typeface="Lato"/>
              <a:buChar char="○"/>
            </a:pPr>
            <a:r>
              <a:rPr lang="en-GB" sz="1100">
                <a:solidFill>
                  <a:srgbClr val="FFFFFF"/>
                </a:solidFill>
                <a:latin typeface="Lato"/>
                <a:ea typeface="Lato"/>
                <a:cs typeface="Lato"/>
                <a:sym typeface="Lato"/>
              </a:rPr>
              <a:t>36.8</a:t>
            </a:r>
            <a:r>
              <a:rPr lang="en-GB" sz="1100">
                <a:solidFill>
                  <a:srgbClr val="FFFFFF"/>
                </a:solidFill>
                <a:latin typeface="Lato"/>
                <a:ea typeface="Lato"/>
                <a:cs typeface="Lato"/>
                <a:sym typeface="Lato"/>
              </a:rPr>
              <a:t>°C temperature rise</a:t>
            </a:r>
            <a:endParaRPr sz="1100">
              <a:solidFill>
                <a:srgbClr val="FFFFFF"/>
              </a:solidFill>
              <a:latin typeface="Lato"/>
              <a:ea typeface="Lato"/>
              <a:cs typeface="Lato"/>
              <a:sym typeface="Lato"/>
            </a:endParaRPr>
          </a:p>
          <a:p>
            <a:pPr indent="0" lvl="0" marL="0" rtl="0" algn="l">
              <a:spcBef>
                <a:spcPts val="0"/>
              </a:spcBef>
              <a:spcAft>
                <a:spcPts val="0"/>
              </a:spcAft>
              <a:buNone/>
            </a:pPr>
            <a:r>
              <a:t/>
            </a:r>
            <a:endParaRPr sz="1100">
              <a:solidFill>
                <a:srgbClr val="FFFFFF"/>
              </a:solidFill>
              <a:latin typeface="Lato"/>
              <a:ea typeface="Lato"/>
              <a:cs typeface="Lato"/>
              <a:sym typeface="Lato"/>
            </a:endParaRPr>
          </a:p>
        </p:txBody>
      </p:sp>
      <p:sp>
        <p:nvSpPr>
          <p:cNvPr id="269" name="Google Shape;269;p25"/>
          <p:cNvSpPr txBox="1"/>
          <p:nvPr/>
        </p:nvSpPr>
        <p:spPr>
          <a:xfrm>
            <a:off x="59650" y="4250725"/>
            <a:ext cx="33294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FFFFFF"/>
                </a:solidFill>
                <a:latin typeface="Lato"/>
                <a:ea typeface="Lato"/>
                <a:cs typeface="Lato"/>
                <a:sym typeface="Lato"/>
              </a:rPr>
              <a:t>Conclusion: 12V rail trace width is not within tolerance in V1.9. V2.0 will increase width 224 mils.</a:t>
            </a:r>
            <a:endParaRPr sz="1100">
              <a:solidFill>
                <a:srgbClr val="FFFFFF"/>
              </a:solidFill>
              <a:latin typeface="Lato"/>
              <a:ea typeface="Lato"/>
              <a:cs typeface="Lato"/>
              <a:sym typeface="Lato"/>
            </a:endParaRPr>
          </a:p>
        </p:txBody>
      </p:sp>
      <p:sp>
        <p:nvSpPr>
          <p:cNvPr id="270" name="Google Shape;270;p25"/>
          <p:cNvSpPr txBox="1"/>
          <p:nvPr/>
        </p:nvSpPr>
        <p:spPr>
          <a:xfrm>
            <a:off x="150275" y="4811050"/>
            <a:ext cx="878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700">
                <a:solidFill>
                  <a:srgbClr val="FFFFFF"/>
                </a:solidFill>
                <a:latin typeface="Lato"/>
                <a:ea typeface="Lato"/>
                <a:cs typeface="Lato"/>
                <a:sym typeface="Lato"/>
              </a:rPr>
              <a:t>[1] https://www.4pcb.com/trace-width-calculator.html</a:t>
            </a:r>
            <a:endParaRPr sz="700">
              <a:solidFill>
                <a:srgbClr val="FFFFFF"/>
              </a:solidFill>
              <a:latin typeface="Lato"/>
              <a:ea typeface="Lato"/>
              <a:cs typeface="Lato"/>
              <a:sym typeface="Lato"/>
            </a:endParaRPr>
          </a:p>
          <a:p>
            <a:pPr indent="0" lvl="0" marL="0" rtl="0" algn="l">
              <a:spcBef>
                <a:spcPts val="0"/>
              </a:spcBef>
              <a:spcAft>
                <a:spcPts val="0"/>
              </a:spcAft>
              <a:buNone/>
            </a:pPr>
            <a:r>
              <a:rPr lang="en-GB" sz="700">
                <a:solidFill>
                  <a:srgbClr val="FFFFFF"/>
                </a:solidFill>
                <a:latin typeface="Lato"/>
                <a:ea typeface="Lato"/>
                <a:cs typeface="Lato"/>
                <a:sym typeface="Lato"/>
              </a:rPr>
              <a:t>[2] https://www.proto-electronics.com/blog/how-to-choose-your-pcb-finish</a:t>
            </a:r>
            <a:endParaRPr sz="700">
              <a:solidFill>
                <a:srgbClr val="FFFFFF"/>
              </a:solidFill>
              <a:latin typeface="Lato"/>
              <a:ea typeface="Lato"/>
              <a:cs typeface="Lato"/>
              <a:sym typeface="Lato"/>
            </a:endParaRPr>
          </a:p>
        </p:txBody>
      </p:sp>
      <p:pic>
        <p:nvPicPr>
          <p:cNvPr id="271" name="Google Shape;271;p25"/>
          <p:cNvPicPr preferRelativeResize="0"/>
          <p:nvPr/>
        </p:nvPicPr>
        <p:blipFill>
          <a:blip r:embed="rId9">
            <a:alphaModFix/>
          </a:blip>
          <a:stretch>
            <a:fillRect/>
          </a:stretch>
        </p:blipFill>
        <p:spPr>
          <a:xfrm>
            <a:off x="3440650" y="4045838"/>
            <a:ext cx="2120949" cy="469770"/>
          </a:xfrm>
          <a:prstGeom prst="rect">
            <a:avLst/>
          </a:prstGeom>
          <a:noFill/>
          <a:ln>
            <a:noFill/>
          </a:ln>
        </p:spPr>
      </p:pic>
      <p:sp>
        <p:nvSpPr>
          <p:cNvPr id="272" name="Google Shape;272;p25"/>
          <p:cNvSpPr txBox="1"/>
          <p:nvPr/>
        </p:nvSpPr>
        <p:spPr>
          <a:xfrm>
            <a:off x="3339075" y="3752375"/>
            <a:ext cx="2899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1.8</a:t>
            </a:r>
            <a:r>
              <a:rPr lang="en-GB">
                <a:solidFill>
                  <a:srgbClr val="FFFFFF"/>
                </a:solidFill>
                <a:latin typeface="Lato"/>
                <a:ea typeface="Lato"/>
                <a:cs typeface="Lato"/>
                <a:sym typeface="Lato"/>
              </a:rPr>
              <a:t>V Rail @ 0.268A max current</a:t>
            </a:r>
            <a:endParaRPr>
              <a:solidFill>
                <a:srgbClr val="FFFFFF"/>
              </a:solidFill>
              <a:latin typeface="Lato"/>
              <a:ea typeface="Lato"/>
              <a:cs typeface="Lato"/>
              <a:sym typeface="Lato"/>
            </a:endParaRPr>
          </a:p>
        </p:txBody>
      </p:sp>
      <p:pic>
        <p:nvPicPr>
          <p:cNvPr id="273" name="Google Shape;273;p25"/>
          <p:cNvPicPr preferRelativeResize="0"/>
          <p:nvPr/>
        </p:nvPicPr>
        <p:blipFill>
          <a:blip r:embed="rId10">
            <a:alphaModFix/>
          </a:blip>
          <a:stretch>
            <a:fillRect/>
          </a:stretch>
        </p:blipFill>
        <p:spPr>
          <a:xfrm>
            <a:off x="3440650" y="4514679"/>
            <a:ext cx="2304850" cy="314757"/>
          </a:xfrm>
          <a:prstGeom prst="rect">
            <a:avLst/>
          </a:prstGeom>
          <a:noFill/>
          <a:ln>
            <a:noFill/>
          </a:ln>
        </p:spPr>
      </p:pic>
      <p:sp>
        <p:nvSpPr>
          <p:cNvPr id="274" name="Google Shape;274;p25"/>
          <p:cNvSpPr/>
          <p:nvPr/>
        </p:nvSpPr>
        <p:spPr>
          <a:xfrm>
            <a:off x="4555937" y="4649288"/>
            <a:ext cx="1105200" cy="1380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5" name="Google Shape;275;p25"/>
          <p:cNvCxnSpPr>
            <a:stCxn id="276" idx="1"/>
            <a:endCxn id="274" idx="3"/>
          </p:cNvCxnSpPr>
          <p:nvPr/>
        </p:nvCxnSpPr>
        <p:spPr>
          <a:xfrm flipH="1">
            <a:off x="5661214" y="4672050"/>
            <a:ext cx="541200" cy="46200"/>
          </a:xfrm>
          <a:prstGeom prst="straightConnector1">
            <a:avLst/>
          </a:prstGeom>
          <a:noFill/>
          <a:ln cap="flat" cmpd="sng" w="9525">
            <a:solidFill>
              <a:srgbClr val="666666"/>
            </a:solidFill>
            <a:prstDash val="solid"/>
            <a:round/>
            <a:headEnd len="med" w="med" type="none"/>
            <a:tailEnd len="med" w="med" type="triangle"/>
          </a:ln>
        </p:spPr>
      </p:cxnSp>
      <p:sp>
        <p:nvSpPr>
          <p:cNvPr id="276" name="Google Shape;276;p25"/>
          <p:cNvSpPr txBox="1"/>
          <p:nvPr/>
        </p:nvSpPr>
        <p:spPr>
          <a:xfrm>
            <a:off x="6202414" y="4495050"/>
            <a:ext cx="27597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FFFFFF"/>
                </a:solidFill>
                <a:latin typeface="Lato"/>
                <a:ea typeface="Lato"/>
                <a:cs typeface="Lato"/>
                <a:sym typeface="Lato"/>
              </a:rPr>
              <a:t>Trace width of 1.8V is within tolerance</a:t>
            </a:r>
            <a:endParaRPr sz="1100">
              <a:solidFill>
                <a:srgbClr val="FFFFFF"/>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Temporary Fixes for V1.9 Board</a:t>
            </a:r>
            <a:endParaRPr/>
          </a:p>
        </p:txBody>
      </p:sp>
      <p:sp>
        <p:nvSpPr>
          <p:cNvPr id="282" name="Google Shape;282;p26"/>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Requirement: V1.9 board must be able to operate using externally soldered wire for 12V rail.</a:t>
            </a:r>
            <a:endParaRPr/>
          </a:p>
          <a:p>
            <a:pPr indent="-311150" lvl="0" marL="457200" rtl="0" algn="l">
              <a:spcBef>
                <a:spcPts val="1200"/>
              </a:spcBef>
              <a:spcAft>
                <a:spcPts val="0"/>
              </a:spcAft>
              <a:buSzPts val="1300"/>
              <a:buChar char="●"/>
            </a:pPr>
            <a:r>
              <a:rPr lang="en-GB"/>
              <a:t>Hand solder jumper wires from 12V battery to ESC</a:t>
            </a:r>
            <a:endParaRPr/>
          </a:p>
          <a:p>
            <a:pPr indent="-311150" lvl="0" marL="457200" rtl="0" algn="l">
              <a:spcBef>
                <a:spcPts val="0"/>
              </a:spcBef>
              <a:spcAft>
                <a:spcPts val="0"/>
              </a:spcAft>
              <a:buSzPts val="1300"/>
              <a:buChar char="●"/>
            </a:pPr>
            <a:r>
              <a:rPr lang="en-GB"/>
              <a:t>Plug in 12V battery into PCB 12V header without using ESC pinout</a:t>
            </a:r>
            <a:endParaRPr/>
          </a:p>
          <a:p>
            <a:pPr indent="-311150" lvl="0" marL="457200" rtl="0" algn="l">
              <a:spcBef>
                <a:spcPts val="0"/>
              </a:spcBef>
              <a:spcAft>
                <a:spcPts val="0"/>
              </a:spcAft>
              <a:buSzPts val="1300"/>
              <a:buChar char="●"/>
            </a:pPr>
            <a:r>
              <a:rPr lang="en-GB"/>
              <a:t>Avoids burning up 16 mil traces and overheating/ melting the board</a:t>
            </a:r>
            <a:endParaRPr/>
          </a:p>
          <a:p>
            <a:pPr indent="-311150" lvl="0" marL="457200" rtl="0" algn="l">
              <a:spcBef>
                <a:spcPts val="0"/>
              </a:spcBef>
              <a:spcAft>
                <a:spcPts val="0"/>
              </a:spcAft>
              <a:buSzPts val="1300"/>
              <a:buChar char="●"/>
            </a:pPr>
            <a:r>
              <a:rPr lang="en-GB"/>
              <a:t>All other electrical components soldered on the board or breakout boards can be connected and should work</a:t>
            </a:r>
            <a:endParaRPr/>
          </a:p>
          <a:p>
            <a:pPr indent="0" lvl="0" marL="0" rtl="0" algn="l">
              <a:spcBef>
                <a:spcPts val="1200"/>
              </a:spcBef>
              <a:spcAft>
                <a:spcPts val="0"/>
              </a:spcAft>
              <a:buNone/>
            </a:pPr>
            <a:r>
              <a:rPr lang="en-GB"/>
              <a:t>Conclusion: Avoid connecting 12V rail to ESC pinout and V1.9 board should still work.</a:t>
            </a:r>
            <a:endParaRPr/>
          </a:p>
          <a:p>
            <a:pPr indent="0" lvl="0" marL="0" rtl="0" algn="l">
              <a:spcBef>
                <a:spcPts val="1200"/>
              </a:spcBef>
              <a:spcAft>
                <a:spcPts val="1200"/>
              </a:spcAft>
              <a:buNone/>
            </a:pPr>
            <a:r>
              <a:t/>
            </a:r>
            <a:endParaRPr/>
          </a:p>
        </p:txBody>
      </p:sp>
      <p:sp>
        <p:nvSpPr>
          <p:cNvPr id="283" name="Google Shape;283;p26"/>
          <p:cNvSpPr txBox="1"/>
          <p:nvPr/>
        </p:nvSpPr>
        <p:spPr>
          <a:xfrm>
            <a:off x="6687225" y="-27475"/>
            <a:ext cx="2685300" cy="68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500">
                <a:solidFill>
                  <a:srgbClr val="FFFF00"/>
                </a:solidFill>
                <a:latin typeface="Lato"/>
                <a:ea typeface="Lato"/>
                <a:cs typeface="Lato"/>
                <a:sym typeface="Lato"/>
              </a:rPr>
              <a:t>Upcoming Task Expected by 4/22/2021</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2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V2.0 PCB Proposed Fixes</a:t>
            </a:r>
            <a:endParaRPr/>
          </a:p>
        </p:txBody>
      </p:sp>
      <p:sp>
        <p:nvSpPr>
          <p:cNvPr id="289" name="Google Shape;289;p27"/>
          <p:cNvSpPr txBox="1"/>
          <p:nvPr>
            <p:ph idx="1" type="body"/>
          </p:nvPr>
        </p:nvSpPr>
        <p:spPr>
          <a:xfrm>
            <a:off x="1297500" y="1034875"/>
            <a:ext cx="7038900" cy="344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Requirement: </a:t>
            </a:r>
            <a:r>
              <a:rPr lang="en-GB"/>
              <a:t>Address</a:t>
            </a:r>
            <a:r>
              <a:rPr lang="en-GB"/>
              <a:t> trace width fixes for 11.1V rail, fix any hardware bugs from V1.9 board. </a:t>
            </a:r>
            <a:endParaRPr/>
          </a:p>
        </p:txBody>
      </p:sp>
      <p:pic>
        <p:nvPicPr>
          <p:cNvPr id="290" name="Google Shape;290;p27"/>
          <p:cNvPicPr preferRelativeResize="0"/>
          <p:nvPr/>
        </p:nvPicPr>
        <p:blipFill>
          <a:blip r:embed="rId3">
            <a:alphaModFix/>
          </a:blip>
          <a:stretch>
            <a:fillRect/>
          </a:stretch>
        </p:blipFill>
        <p:spPr>
          <a:xfrm>
            <a:off x="4442299" y="1457350"/>
            <a:ext cx="1785500" cy="1176074"/>
          </a:xfrm>
          <a:prstGeom prst="rect">
            <a:avLst/>
          </a:prstGeom>
          <a:noFill/>
          <a:ln>
            <a:noFill/>
          </a:ln>
        </p:spPr>
      </p:pic>
      <p:pic>
        <p:nvPicPr>
          <p:cNvPr id="291" name="Google Shape;291;p27"/>
          <p:cNvPicPr preferRelativeResize="0"/>
          <p:nvPr/>
        </p:nvPicPr>
        <p:blipFill>
          <a:blip r:embed="rId4">
            <a:alphaModFix/>
          </a:blip>
          <a:stretch>
            <a:fillRect/>
          </a:stretch>
        </p:blipFill>
        <p:spPr>
          <a:xfrm>
            <a:off x="2043124" y="1422050"/>
            <a:ext cx="1527450" cy="1120826"/>
          </a:xfrm>
          <a:prstGeom prst="rect">
            <a:avLst/>
          </a:prstGeom>
          <a:noFill/>
          <a:ln>
            <a:noFill/>
          </a:ln>
        </p:spPr>
      </p:pic>
      <p:sp>
        <p:nvSpPr>
          <p:cNvPr id="292" name="Google Shape;292;p27"/>
          <p:cNvSpPr/>
          <p:nvPr/>
        </p:nvSpPr>
        <p:spPr>
          <a:xfrm>
            <a:off x="4461300" y="1457360"/>
            <a:ext cx="1046100" cy="1368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7"/>
          <p:cNvSpPr txBox="1"/>
          <p:nvPr/>
        </p:nvSpPr>
        <p:spPr>
          <a:xfrm>
            <a:off x="5090425" y="1379629"/>
            <a:ext cx="326400" cy="27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600">
                <a:latin typeface="Lato"/>
                <a:ea typeface="Lato"/>
                <a:cs typeface="Lato"/>
                <a:sym typeface="Lato"/>
              </a:rPr>
              <a:t>mils</a:t>
            </a:r>
            <a:endParaRPr sz="600">
              <a:latin typeface="Lato"/>
              <a:ea typeface="Lato"/>
              <a:cs typeface="Lato"/>
              <a:sym typeface="Lato"/>
            </a:endParaRPr>
          </a:p>
        </p:txBody>
      </p:sp>
      <p:cxnSp>
        <p:nvCxnSpPr>
          <p:cNvPr id="294" name="Google Shape;294;p27"/>
          <p:cNvCxnSpPr>
            <a:stCxn id="292" idx="1"/>
          </p:cNvCxnSpPr>
          <p:nvPr/>
        </p:nvCxnSpPr>
        <p:spPr>
          <a:xfrm flipH="1">
            <a:off x="3315600" y="1525760"/>
            <a:ext cx="1145700" cy="652200"/>
          </a:xfrm>
          <a:prstGeom prst="straightConnector1">
            <a:avLst/>
          </a:prstGeom>
          <a:noFill/>
          <a:ln cap="flat" cmpd="sng" w="9525">
            <a:solidFill>
              <a:schemeClr val="dk2"/>
            </a:solidFill>
            <a:prstDash val="solid"/>
            <a:round/>
            <a:headEnd len="med" w="med" type="none"/>
            <a:tailEnd len="med" w="med" type="triangle"/>
          </a:ln>
        </p:spPr>
      </p:cxnSp>
      <p:sp>
        <p:nvSpPr>
          <p:cNvPr id="295" name="Google Shape;295;p27"/>
          <p:cNvSpPr txBox="1"/>
          <p:nvPr/>
        </p:nvSpPr>
        <p:spPr>
          <a:xfrm>
            <a:off x="1408675" y="2580500"/>
            <a:ext cx="2836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Increased trace width to 314 mils between 12V battery to ESC</a:t>
            </a:r>
            <a:endParaRPr>
              <a:solidFill>
                <a:srgbClr val="FFFFFF"/>
              </a:solidFill>
              <a:latin typeface="Lato"/>
              <a:ea typeface="Lato"/>
              <a:cs typeface="Lato"/>
              <a:sym typeface="Lato"/>
            </a:endParaRPr>
          </a:p>
        </p:txBody>
      </p:sp>
      <p:sp>
        <p:nvSpPr>
          <p:cNvPr id="296" name="Google Shape;296;p27"/>
          <p:cNvSpPr txBox="1"/>
          <p:nvPr/>
        </p:nvSpPr>
        <p:spPr>
          <a:xfrm>
            <a:off x="1297500" y="3233725"/>
            <a:ext cx="6621000" cy="8313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Reduce trace length by placing battery pinout and voltage rails close together</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Separate</a:t>
            </a:r>
            <a:r>
              <a:rPr lang="en-GB">
                <a:solidFill>
                  <a:srgbClr val="FFFFFF"/>
                </a:solidFill>
                <a:latin typeface="Lato"/>
                <a:ea typeface="Lato"/>
                <a:cs typeface="Lato"/>
                <a:sym typeface="Lato"/>
              </a:rPr>
              <a:t> data bus from voltage rails to avoid EMI</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Debug issues from V1.9 board</a:t>
            </a:r>
            <a:endParaRPr>
              <a:solidFill>
                <a:srgbClr val="FFFFFF"/>
              </a:solidFill>
              <a:latin typeface="Lato"/>
              <a:ea typeface="Lato"/>
              <a:cs typeface="Lato"/>
              <a:sym typeface="Lato"/>
            </a:endParaRPr>
          </a:p>
        </p:txBody>
      </p:sp>
      <p:sp>
        <p:nvSpPr>
          <p:cNvPr id="297" name="Google Shape;297;p27"/>
          <p:cNvSpPr txBox="1"/>
          <p:nvPr/>
        </p:nvSpPr>
        <p:spPr>
          <a:xfrm>
            <a:off x="1460175" y="4318050"/>
            <a:ext cx="6876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Next iteration of PCB design will address PCB trace width issue and any potential issue after V1.9 board is tested.</a:t>
            </a:r>
            <a:endParaRPr>
              <a:solidFill>
                <a:srgbClr val="FFFFFF"/>
              </a:solidFill>
              <a:latin typeface="Lato"/>
              <a:ea typeface="Lato"/>
              <a:cs typeface="Lato"/>
              <a:sym typeface="Lato"/>
            </a:endParaRPr>
          </a:p>
        </p:txBody>
      </p:sp>
      <p:sp>
        <p:nvSpPr>
          <p:cNvPr id="298" name="Google Shape;298;p27"/>
          <p:cNvSpPr txBox="1"/>
          <p:nvPr/>
        </p:nvSpPr>
        <p:spPr>
          <a:xfrm>
            <a:off x="3570575" y="1310100"/>
            <a:ext cx="651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V2.0</a:t>
            </a:r>
            <a:endParaRPr>
              <a:solidFill>
                <a:srgbClr val="FFFFFF"/>
              </a:solidFill>
              <a:latin typeface="Lato"/>
              <a:ea typeface="Lato"/>
              <a:cs typeface="Lato"/>
              <a:sym typeface="Lato"/>
            </a:endParaRPr>
          </a:p>
        </p:txBody>
      </p:sp>
      <p:sp>
        <p:nvSpPr>
          <p:cNvPr id="299" name="Google Shape;299;p27"/>
          <p:cNvSpPr txBox="1"/>
          <p:nvPr/>
        </p:nvSpPr>
        <p:spPr>
          <a:xfrm>
            <a:off x="4314049" y="2549608"/>
            <a:ext cx="2082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900">
                <a:solidFill>
                  <a:srgbClr val="FFFFFF"/>
                </a:solidFill>
                <a:latin typeface="Lato"/>
                <a:ea typeface="Lato"/>
                <a:cs typeface="Lato"/>
                <a:sym typeface="Lato"/>
              </a:rPr>
              <a:t>Trace width setting of 12V rail in V2.0</a:t>
            </a:r>
            <a:endParaRPr sz="900">
              <a:solidFill>
                <a:srgbClr val="FFFFFF"/>
              </a:solidFill>
              <a:latin typeface="Lato"/>
              <a:ea typeface="Lato"/>
              <a:cs typeface="Lato"/>
              <a:sym typeface="Lato"/>
            </a:endParaRPr>
          </a:p>
        </p:txBody>
      </p:sp>
      <p:sp>
        <p:nvSpPr>
          <p:cNvPr id="300" name="Google Shape;300;p27"/>
          <p:cNvSpPr txBox="1"/>
          <p:nvPr/>
        </p:nvSpPr>
        <p:spPr>
          <a:xfrm>
            <a:off x="6693475" y="-42900"/>
            <a:ext cx="3000000" cy="68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500">
                <a:solidFill>
                  <a:srgbClr val="FFFF00"/>
                </a:solidFill>
                <a:latin typeface="Lato"/>
                <a:ea typeface="Lato"/>
                <a:cs typeface="Lato"/>
                <a:sym typeface="Lato"/>
              </a:rPr>
              <a:t>Upcoming Task Expected by 4/22/2021</a:t>
            </a:r>
            <a:endParaRPr sz="1500">
              <a:solidFill>
                <a:srgbClr val="FFFFFF"/>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28"/>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Systems Programming is Behind Schedule</a:t>
            </a:r>
            <a:endParaRPr/>
          </a:p>
          <a:p>
            <a:pPr indent="0" lvl="0" marL="0" rtl="0" algn="l">
              <a:spcBef>
                <a:spcPts val="0"/>
              </a:spcBef>
              <a:spcAft>
                <a:spcPts val="0"/>
              </a:spcAft>
              <a:buNone/>
            </a:pPr>
            <a:r>
              <a:t/>
            </a:r>
            <a:endParaRPr/>
          </a:p>
        </p:txBody>
      </p:sp>
      <p:sp>
        <p:nvSpPr>
          <p:cNvPr id="306" name="Google Shape;306;p28"/>
          <p:cNvSpPr txBox="1"/>
          <p:nvPr>
            <p:ph idx="1" type="body"/>
          </p:nvPr>
        </p:nvSpPr>
        <p:spPr>
          <a:xfrm>
            <a:off x="1297500" y="1567550"/>
            <a:ext cx="7038900" cy="3551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a:t>The following tasks will be presented in detail as forthcoming slides:</a:t>
            </a:r>
            <a:endParaRPr/>
          </a:p>
          <a:p>
            <a:pPr indent="0" lvl="0" marL="0" rtl="0" algn="l">
              <a:spcBef>
                <a:spcPts val="1200"/>
              </a:spcBef>
              <a:spcAft>
                <a:spcPts val="0"/>
              </a:spcAft>
              <a:buNone/>
            </a:pPr>
            <a:r>
              <a:rPr lang="en-GB"/>
              <a:t>Milestones: </a:t>
            </a:r>
            <a:endParaRPr/>
          </a:p>
          <a:p>
            <a:pPr indent="-311150" lvl="0" marL="457200" rtl="0" algn="l">
              <a:spcBef>
                <a:spcPts val="0"/>
              </a:spcBef>
              <a:spcAft>
                <a:spcPts val="0"/>
              </a:spcAft>
              <a:buSzPts val="1300"/>
              <a:buChar char="●"/>
            </a:pPr>
            <a:r>
              <a:rPr lang="en-GB" sz="1300"/>
              <a:t>Implement servo control in software: </a:t>
            </a:r>
            <a:r>
              <a:rPr lang="en-GB" sz="1300">
                <a:solidFill>
                  <a:srgbClr val="00FF00"/>
                </a:solidFill>
              </a:rPr>
              <a:t>Complete</a:t>
            </a:r>
            <a:endParaRPr sz="1300"/>
          </a:p>
          <a:p>
            <a:pPr indent="-311150" lvl="0" marL="457200" rtl="0" algn="l">
              <a:spcBef>
                <a:spcPts val="0"/>
              </a:spcBef>
              <a:spcAft>
                <a:spcPts val="0"/>
              </a:spcAft>
              <a:buSzPts val="1300"/>
              <a:buChar char="●"/>
            </a:pPr>
            <a:r>
              <a:rPr lang="en-GB" sz="1300"/>
              <a:t>Implement motor control in software: </a:t>
            </a:r>
            <a:r>
              <a:rPr lang="en-GB" sz="1300">
                <a:solidFill>
                  <a:srgbClr val="00FF00"/>
                </a:solidFill>
              </a:rPr>
              <a:t>Complete</a:t>
            </a:r>
            <a:endParaRPr sz="1300"/>
          </a:p>
          <a:p>
            <a:pPr indent="-311150" lvl="0" marL="457200" rtl="0" algn="l">
              <a:spcBef>
                <a:spcPts val="0"/>
              </a:spcBef>
              <a:spcAft>
                <a:spcPts val="0"/>
              </a:spcAft>
              <a:buSzPts val="1300"/>
              <a:buChar char="●"/>
            </a:pPr>
            <a:r>
              <a:rPr lang="en-GB" sz="1300"/>
              <a:t>Implement remote controller in software due 4/9: </a:t>
            </a:r>
            <a:r>
              <a:rPr lang="en-GB" sz="1300">
                <a:solidFill>
                  <a:srgbClr val="FF0000"/>
                </a:solidFill>
              </a:rPr>
              <a:t>Late - expected 4/19</a:t>
            </a:r>
            <a:endParaRPr sz="1300"/>
          </a:p>
          <a:p>
            <a:pPr indent="-323850" lvl="1" marL="914400" rtl="0" algn="l">
              <a:spcBef>
                <a:spcPts val="0"/>
              </a:spcBef>
              <a:spcAft>
                <a:spcPts val="0"/>
              </a:spcAft>
              <a:buSzPts val="1500"/>
              <a:buChar char="○"/>
            </a:pPr>
            <a:r>
              <a:rPr lang="en-GB" sz="1300"/>
              <a:t>Receiver has been connected to Raspberry Pi and verified to receive proper signals from remote controller</a:t>
            </a:r>
            <a:endParaRPr sz="1300"/>
          </a:p>
          <a:p>
            <a:pPr indent="-323850" lvl="1" marL="914400" rtl="0" algn="l">
              <a:spcBef>
                <a:spcPts val="0"/>
              </a:spcBef>
              <a:spcAft>
                <a:spcPts val="0"/>
              </a:spcAft>
              <a:buSzPts val="1500"/>
              <a:buChar char="○"/>
            </a:pPr>
            <a:r>
              <a:rPr lang="en-GB" sz="1300"/>
              <a:t>Instantaneous use of all 4 servos and motors wasn’t possible without the battery, which had not been ordered yet</a:t>
            </a:r>
            <a:endParaRPr sz="1300"/>
          </a:p>
          <a:p>
            <a:pPr indent="-311150" lvl="0" marL="457200" rtl="0" algn="l">
              <a:spcBef>
                <a:spcPts val="0"/>
              </a:spcBef>
              <a:spcAft>
                <a:spcPts val="0"/>
              </a:spcAft>
              <a:buSzPts val="1300"/>
              <a:buChar char="●"/>
            </a:pPr>
            <a:r>
              <a:rPr lang="en-GB"/>
              <a:t>Implement autonomous control in software due 4/26: </a:t>
            </a:r>
            <a:r>
              <a:rPr lang="en-GB" sz="1200">
                <a:solidFill>
                  <a:srgbClr val="FFFF00"/>
                </a:solidFill>
              </a:rPr>
              <a:t>Delayed</a:t>
            </a:r>
            <a:endParaRPr sz="1300"/>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b="1"/>
          </a:p>
          <a:p>
            <a:pPr indent="0" lvl="0" marL="0" rtl="0" algn="l">
              <a:spcBef>
                <a:spcPts val="0"/>
              </a:spcBef>
              <a:spcAft>
                <a:spcPts val="0"/>
              </a:spcAft>
              <a:buNone/>
            </a:pPr>
            <a:r>
              <a:rPr b="1" lang="en-GB"/>
              <a:t>Conclusion: </a:t>
            </a:r>
            <a:r>
              <a:rPr lang="en-GB"/>
              <a:t>Servo and motor control has been completed, and will be implemented with remote controller usage by 4/19</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29"/>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Servos were Configured with Timers and Interrupts</a:t>
            </a:r>
            <a:endParaRPr/>
          </a:p>
        </p:txBody>
      </p:sp>
      <p:sp>
        <p:nvSpPr>
          <p:cNvPr id="312" name="Google Shape;312;p29"/>
          <p:cNvSpPr txBox="1"/>
          <p:nvPr>
            <p:ph idx="1" type="body"/>
          </p:nvPr>
        </p:nvSpPr>
        <p:spPr>
          <a:xfrm>
            <a:off x="1297500" y="1719950"/>
            <a:ext cx="5066700" cy="3316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Procedure:</a:t>
            </a:r>
            <a:endParaRPr b="1"/>
          </a:p>
          <a:p>
            <a:pPr indent="-311150" lvl="0" marL="457200" rtl="0" algn="l">
              <a:spcBef>
                <a:spcPts val="1200"/>
              </a:spcBef>
              <a:spcAft>
                <a:spcPts val="0"/>
              </a:spcAft>
              <a:buSzPts val="1300"/>
              <a:buChar char="●"/>
            </a:pPr>
            <a:r>
              <a:rPr lang="en-GB"/>
              <a:t>Generate 20 ms (50 Hz) Timer</a:t>
            </a:r>
            <a:endParaRPr/>
          </a:p>
          <a:p>
            <a:pPr indent="-311150" lvl="0" marL="457200" rtl="0" algn="l">
              <a:spcBef>
                <a:spcPts val="0"/>
              </a:spcBef>
              <a:spcAft>
                <a:spcPts val="0"/>
              </a:spcAft>
              <a:buSzPts val="1300"/>
              <a:buChar char="●"/>
            </a:pPr>
            <a:r>
              <a:rPr lang="en-GB"/>
              <a:t>Vary duty cycle (and thus servo position) by using second Timer to trigger servo signal high for certain period</a:t>
            </a:r>
            <a:endParaRPr/>
          </a:p>
          <a:p>
            <a:pPr indent="-311150" lvl="1" marL="914400" rtl="0" algn="l">
              <a:spcBef>
                <a:spcPts val="0"/>
              </a:spcBef>
              <a:spcAft>
                <a:spcPts val="0"/>
              </a:spcAft>
              <a:buSzPts val="1300"/>
              <a:buChar char="○"/>
            </a:pPr>
            <a:r>
              <a:rPr lang="en-GB" sz="1300"/>
              <a:t>1 ms - minimum servo </a:t>
            </a:r>
            <a:r>
              <a:rPr lang="en-GB" sz="1300"/>
              <a:t>position of 3T counter-clockwise</a:t>
            </a:r>
            <a:endParaRPr sz="1300"/>
          </a:p>
          <a:p>
            <a:pPr indent="-311150" lvl="1" marL="914400" rtl="0" algn="l">
              <a:spcBef>
                <a:spcPts val="0"/>
              </a:spcBef>
              <a:spcAft>
                <a:spcPts val="0"/>
              </a:spcAft>
              <a:buSzPts val="1300"/>
              <a:buChar char="○"/>
            </a:pPr>
            <a:r>
              <a:rPr lang="en-GB" sz="1300"/>
              <a:t>1.5 ms - middle servo position</a:t>
            </a:r>
            <a:endParaRPr sz="1300"/>
          </a:p>
          <a:p>
            <a:pPr indent="-311150" lvl="1" marL="914400" rtl="0" algn="l">
              <a:spcBef>
                <a:spcPts val="0"/>
              </a:spcBef>
              <a:spcAft>
                <a:spcPts val="0"/>
              </a:spcAft>
              <a:buSzPts val="1300"/>
              <a:buChar char="○"/>
            </a:pPr>
            <a:r>
              <a:rPr lang="en-GB" sz="1300"/>
              <a:t>2 ms - maximum servo position of 3T clockwise</a:t>
            </a:r>
            <a:endParaRPr sz="13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GB"/>
              <a:t>**MORE ON NEXT SLIDE**</a:t>
            </a:r>
            <a:endParaRPr sz="1300"/>
          </a:p>
        </p:txBody>
      </p:sp>
      <p:pic>
        <p:nvPicPr>
          <p:cNvPr id="313" name="Google Shape;313;p29"/>
          <p:cNvPicPr preferRelativeResize="0"/>
          <p:nvPr/>
        </p:nvPicPr>
        <p:blipFill>
          <a:blip r:embed="rId3">
            <a:alphaModFix/>
          </a:blip>
          <a:stretch>
            <a:fillRect/>
          </a:stretch>
        </p:blipFill>
        <p:spPr>
          <a:xfrm>
            <a:off x="6551725" y="1935675"/>
            <a:ext cx="2155950" cy="1419675"/>
          </a:xfrm>
          <a:prstGeom prst="rect">
            <a:avLst/>
          </a:prstGeom>
          <a:noFill/>
          <a:ln>
            <a:noFill/>
          </a:ln>
        </p:spPr>
      </p:pic>
      <p:sp>
        <p:nvSpPr>
          <p:cNvPr id="314" name="Google Shape;314;p29"/>
          <p:cNvSpPr txBox="1"/>
          <p:nvPr/>
        </p:nvSpPr>
        <p:spPr>
          <a:xfrm>
            <a:off x="6493800" y="3386325"/>
            <a:ext cx="24471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000">
                <a:solidFill>
                  <a:srgbClr val="FFFFFF"/>
                </a:solidFill>
                <a:latin typeface="Lato"/>
                <a:ea typeface="Lato"/>
                <a:cs typeface="Lato"/>
                <a:sym typeface="Lato"/>
              </a:rPr>
              <a:t>Servo timing diagram from Servo Motor SG90 datasheet</a:t>
            </a:r>
            <a:endParaRPr i="1" sz="1000">
              <a:solidFill>
                <a:srgbClr val="FFFFFF"/>
              </a:solidFill>
              <a:latin typeface="Lato"/>
              <a:ea typeface="Lato"/>
              <a:cs typeface="Lato"/>
              <a:sym typeface="Lato"/>
            </a:endParaRPr>
          </a:p>
        </p:txBody>
      </p:sp>
      <p:sp>
        <p:nvSpPr>
          <p:cNvPr id="315" name="Google Shape;315;p29"/>
          <p:cNvSpPr txBox="1"/>
          <p:nvPr/>
        </p:nvSpPr>
        <p:spPr>
          <a:xfrm>
            <a:off x="1297500" y="1359550"/>
            <a:ext cx="50667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GB" sz="1300">
                <a:solidFill>
                  <a:schemeClr val="lt1"/>
                </a:solidFill>
                <a:latin typeface="Lato"/>
                <a:ea typeface="Lato"/>
                <a:cs typeface="Lato"/>
                <a:sym typeface="Lato"/>
              </a:rPr>
              <a:t>Requirement:</a:t>
            </a:r>
            <a:r>
              <a:rPr lang="en-GB" sz="1300">
                <a:solidFill>
                  <a:schemeClr val="lt1"/>
                </a:solidFill>
                <a:latin typeface="Lato"/>
                <a:ea typeface="Lato"/>
                <a:cs typeface="Lato"/>
                <a:sym typeface="Lato"/>
              </a:rPr>
              <a:t> Servos shall rotate each direction within 3 full turns</a:t>
            </a:r>
            <a:endParaRPr>
              <a:latin typeface="Lato"/>
              <a:ea typeface="Lato"/>
              <a:cs typeface="Lato"/>
              <a:sym typeface="Lato"/>
            </a:endParaRPr>
          </a:p>
        </p:txBody>
      </p:sp>
      <p:sp>
        <p:nvSpPr>
          <p:cNvPr id="316" name="Google Shape;316;p29"/>
          <p:cNvSpPr txBox="1"/>
          <p:nvPr/>
        </p:nvSpPr>
        <p:spPr>
          <a:xfrm>
            <a:off x="8141950" y="67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3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Servos were Configured with Timers and Interrupts (continued)</a:t>
            </a:r>
            <a:endParaRPr/>
          </a:p>
        </p:txBody>
      </p:sp>
      <p:sp>
        <p:nvSpPr>
          <p:cNvPr id="322" name="Google Shape;322;p30"/>
          <p:cNvSpPr txBox="1"/>
          <p:nvPr>
            <p:ph idx="1" type="body"/>
          </p:nvPr>
        </p:nvSpPr>
        <p:spPr>
          <a:xfrm>
            <a:off x="66950" y="1034150"/>
            <a:ext cx="8981100" cy="4183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b="1"/>
          </a:p>
          <a:p>
            <a:pPr indent="0" lvl="0" marL="0" rtl="0" algn="l">
              <a:spcBef>
                <a:spcPts val="1200"/>
              </a:spcBef>
              <a:spcAft>
                <a:spcPts val="0"/>
              </a:spcAft>
              <a:buNone/>
            </a:pPr>
            <a:r>
              <a:t/>
            </a:r>
            <a:endParaRPr b="1"/>
          </a:p>
          <a:p>
            <a:pPr indent="0" lvl="0" marL="0" rtl="0" algn="ctr">
              <a:spcBef>
                <a:spcPts val="1200"/>
              </a:spcBef>
              <a:spcAft>
                <a:spcPts val="1200"/>
              </a:spcAft>
              <a:buNone/>
            </a:pPr>
            <a:r>
              <a:rPr b="1" lang="en-GB" sz="1200"/>
              <a:t>Conclusion: </a:t>
            </a:r>
            <a:r>
              <a:rPr lang="en-GB" sz="1200"/>
              <a:t>Servos are given proper signal, but duty cycles need more tuning as they do not achieve perfect 360° rotations as shown</a:t>
            </a:r>
            <a:endParaRPr sz="1200"/>
          </a:p>
        </p:txBody>
      </p:sp>
      <p:pic>
        <p:nvPicPr>
          <p:cNvPr id="323" name="Google Shape;323;p30"/>
          <p:cNvPicPr preferRelativeResize="0"/>
          <p:nvPr/>
        </p:nvPicPr>
        <p:blipFill>
          <a:blip r:embed="rId3">
            <a:alphaModFix/>
          </a:blip>
          <a:stretch>
            <a:fillRect/>
          </a:stretch>
        </p:blipFill>
        <p:spPr>
          <a:xfrm>
            <a:off x="66950" y="1788025"/>
            <a:ext cx="2867799" cy="1376500"/>
          </a:xfrm>
          <a:prstGeom prst="rect">
            <a:avLst/>
          </a:prstGeom>
          <a:noFill/>
          <a:ln>
            <a:noFill/>
          </a:ln>
        </p:spPr>
      </p:pic>
      <p:pic>
        <p:nvPicPr>
          <p:cNvPr id="324" name="Google Shape;324;p30"/>
          <p:cNvPicPr preferRelativeResize="0"/>
          <p:nvPr/>
        </p:nvPicPr>
        <p:blipFill>
          <a:blip r:embed="rId4">
            <a:alphaModFix/>
          </a:blip>
          <a:stretch>
            <a:fillRect/>
          </a:stretch>
        </p:blipFill>
        <p:spPr>
          <a:xfrm>
            <a:off x="3101087" y="1781025"/>
            <a:ext cx="2867799" cy="1390488"/>
          </a:xfrm>
          <a:prstGeom prst="rect">
            <a:avLst/>
          </a:prstGeom>
          <a:noFill/>
          <a:ln>
            <a:noFill/>
          </a:ln>
        </p:spPr>
      </p:pic>
      <p:pic>
        <p:nvPicPr>
          <p:cNvPr id="325" name="Google Shape;325;p30"/>
          <p:cNvPicPr preferRelativeResize="0"/>
          <p:nvPr/>
        </p:nvPicPr>
        <p:blipFill>
          <a:blip r:embed="rId5">
            <a:alphaModFix/>
          </a:blip>
          <a:stretch>
            <a:fillRect/>
          </a:stretch>
        </p:blipFill>
        <p:spPr>
          <a:xfrm>
            <a:off x="6135200" y="1787338"/>
            <a:ext cx="2867799" cy="1377868"/>
          </a:xfrm>
          <a:prstGeom prst="rect">
            <a:avLst/>
          </a:prstGeom>
          <a:noFill/>
          <a:ln>
            <a:noFill/>
          </a:ln>
        </p:spPr>
      </p:pic>
      <p:pic>
        <p:nvPicPr>
          <p:cNvPr id="326" name="Google Shape;326;p30"/>
          <p:cNvPicPr preferRelativeResize="0"/>
          <p:nvPr/>
        </p:nvPicPr>
        <p:blipFill>
          <a:blip r:embed="rId6">
            <a:alphaModFix/>
          </a:blip>
          <a:stretch>
            <a:fillRect/>
          </a:stretch>
        </p:blipFill>
        <p:spPr>
          <a:xfrm>
            <a:off x="923212" y="3248649"/>
            <a:ext cx="1155276" cy="1540372"/>
          </a:xfrm>
          <a:prstGeom prst="rect">
            <a:avLst/>
          </a:prstGeom>
          <a:noFill/>
          <a:ln>
            <a:noFill/>
          </a:ln>
        </p:spPr>
      </p:pic>
      <p:pic>
        <p:nvPicPr>
          <p:cNvPr id="327" name="Google Shape;327;p30"/>
          <p:cNvPicPr preferRelativeResize="0"/>
          <p:nvPr/>
        </p:nvPicPr>
        <p:blipFill>
          <a:blip r:embed="rId7">
            <a:alphaModFix/>
          </a:blip>
          <a:stretch>
            <a:fillRect/>
          </a:stretch>
        </p:blipFill>
        <p:spPr>
          <a:xfrm>
            <a:off x="3994350" y="3248637"/>
            <a:ext cx="1155299" cy="1540388"/>
          </a:xfrm>
          <a:prstGeom prst="rect">
            <a:avLst/>
          </a:prstGeom>
          <a:noFill/>
          <a:ln>
            <a:noFill/>
          </a:ln>
        </p:spPr>
      </p:pic>
      <p:pic>
        <p:nvPicPr>
          <p:cNvPr id="328" name="Google Shape;328;p30"/>
          <p:cNvPicPr preferRelativeResize="0"/>
          <p:nvPr/>
        </p:nvPicPr>
        <p:blipFill>
          <a:blip r:embed="rId8">
            <a:alphaModFix/>
          </a:blip>
          <a:stretch>
            <a:fillRect/>
          </a:stretch>
        </p:blipFill>
        <p:spPr>
          <a:xfrm>
            <a:off x="6991452" y="3248625"/>
            <a:ext cx="1155299" cy="1540388"/>
          </a:xfrm>
          <a:prstGeom prst="rect">
            <a:avLst/>
          </a:prstGeom>
          <a:noFill/>
          <a:ln>
            <a:noFill/>
          </a:ln>
        </p:spPr>
      </p:pic>
      <p:sp>
        <p:nvSpPr>
          <p:cNvPr id="329" name="Google Shape;329;p30"/>
          <p:cNvSpPr txBox="1"/>
          <p:nvPr/>
        </p:nvSpPr>
        <p:spPr>
          <a:xfrm>
            <a:off x="-43375" y="1430175"/>
            <a:ext cx="9301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1ms duty cycle, 3T counter-clockwise	         </a:t>
            </a:r>
            <a:r>
              <a:rPr lang="en-GB">
                <a:solidFill>
                  <a:srgbClr val="FFFFFF"/>
                </a:solidFill>
                <a:latin typeface="Lato"/>
                <a:ea typeface="Lato"/>
                <a:cs typeface="Lato"/>
                <a:sym typeface="Lato"/>
              </a:rPr>
              <a:t>1.5ms duty cycle, neutral		             2ms duty cycle, 3T clockwise</a:t>
            </a:r>
            <a:endParaRPr>
              <a:solidFill>
                <a:srgbClr val="FFFFFF"/>
              </a:solidFill>
              <a:latin typeface="Lato"/>
              <a:ea typeface="Lato"/>
              <a:cs typeface="Lato"/>
              <a:sym typeface="Lato"/>
            </a:endParaRPr>
          </a:p>
        </p:txBody>
      </p:sp>
      <p:cxnSp>
        <p:nvCxnSpPr>
          <p:cNvPr id="330" name="Google Shape;330;p30"/>
          <p:cNvCxnSpPr/>
          <p:nvPr/>
        </p:nvCxnSpPr>
        <p:spPr>
          <a:xfrm flipH="1" rot="10800000">
            <a:off x="1258000" y="3903775"/>
            <a:ext cx="229200" cy="254400"/>
          </a:xfrm>
          <a:prstGeom prst="straightConnector1">
            <a:avLst/>
          </a:prstGeom>
          <a:noFill/>
          <a:ln cap="flat" cmpd="sng" w="9525">
            <a:solidFill>
              <a:srgbClr val="FF0000"/>
            </a:solidFill>
            <a:prstDash val="solid"/>
            <a:round/>
            <a:headEnd len="med" w="med" type="none"/>
            <a:tailEnd len="med" w="med" type="none"/>
          </a:ln>
        </p:spPr>
      </p:cxnSp>
      <p:cxnSp>
        <p:nvCxnSpPr>
          <p:cNvPr id="331" name="Google Shape;331;p30"/>
          <p:cNvCxnSpPr/>
          <p:nvPr/>
        </p:nvCxnSpPr>
        <p:spPr>
          <a:xfrm>
            <a:off x="1177425" y="3662425"/>
            <a:ext cx="309900" cy="235500"/>
          </a:xfrm>
          <a:prstGeom prst="straightConnector1">
            <a:avLst/>
          </a:prstGeom>
          <a:noFill/>
          <a:ln cap="flat" cmpd="sng" w="9525">
            <a:solidFill>
              <a:srgbClr val="FF0000"/>
            </a:solidFill>
            <a:prstDash val="solid"/>
            <a:round/>
            <a:headEnd len="med" w="med" type="none"/>
            <a:tailEnd len="med" w="med" type="none"/>
          </a:ln>
        </p:spPr>
      </p:cxnSp>
      <p:cxnSp>
        <p:nvCxnSpPr>
          <p:cNvPr id="332" name="Google Shape;332;p30"/>
          <p:cNvCxnSpPr/>
          <p:nvPr/>
        </p:nvCxnSpPr>
        <p:spPr>
          <a:xfrm flipH="1" rot="10800000">
            <a:off x="4213950" y="3866950"/>
            <a:ext cx="353100" cy="161100"/>
          </a:xfrm>
          <a:prstGeom prst="straightConnector1">
            <a:avLst/>
          </a:prstGeom>
          <a:noFill/>
          <a:ln cap="flat" cmpd="sng" w="9525">
            <a:solidFill>
              <a:srgbClr val="FF0000"/>
            </a:solidFill>
            <a:prstDash val="solid"/>
            <a:round/>
            <a:headEnd len="med" w="med" type="none"/>
            <a:tailEnd len="med" w="med" type="none"/>
          </a:ln>
        </p:spPr>
      </p:cxnSp>
      <p:cxnSp>
        <p:nvCxnSpPr>
          <p:cNvPr id="333" name="Google Shape;333;p30"/>
          <p:cNvCxnSpPr/>
          <p:nvPr/>
        </p:nvCxnSpPr>
        <p:spPr>
          <a:xfrm>
            <a:off x="4350275" y="3588050"/>
            <a:ext cx="216900" cy="285000"/>
          </a:xfrm>
          <a:prstGeom prst="straightConnector1">
            <a:avLst/>
          </a:prstGeom>
          <a:noFill/>
          <a:ln cap="flat" cmpd="sng" w="9525">
            <a:solidFill>
              <a:srgbClr val="FF0000"/>
            </a:solidFill>
            <a:prstDash val="solid"/>
            <a:round/>
            <a:headEnd len="med" w="med" type="none"/>
            <a:tailEnd len="med" w="med" type="none"/>
          </a:ln>
        </p:spPr>
      </p:cxnSp>
      <p:cxnSp>
        <p:nvCxnSpPr>
          <p:cNvPr id="334" name="Google Shape;334;p30"/>
          <p:cNvCxnSpPr/>
          <p:nvPr/>
        </p:nvCxnSpPr>
        <p:spPr>
          <a:xfrm flipH="1" rot="10800000">
            <a:off x="7194700" y="3843125"/>
            <a:ext cx="351300" cy="30000"/>
          </a:xfrm>
          <a:prstGeom prst="straightConnector1">
            <a:avLst/>
          </a:prstGeom>
          <a:noFill/>
          <a:ln cap="flat" cmpd="sng" w="9525">
            <a:solidFill>
              <a:srgbClr val="FF0000"/>
            </a:solidFill>
            <a:prstDash val="solid"/>
            <a:round/>
            <a:headEnd len="med" w="med" type="none"/>
            <a:tailEnd len="med" w="med" type="none"/>
          </a:ln>
        </p:spPr>
      </p:cxnSp>
      <p:cxnSp>
        <p:nvCxnSpPr>
          <p:cNvPr id="335" name="Google Shape;335;p30"/>
          <p:cNvCxnSpPr/>
          <p:nvPr/>
        </p:nvCxnSpPr>
        <p:spPr>
          <a:xfrm>
            <a:off x="7485950" y="3513700"/>
            <a:ext cx="60000" cy="329400"/>
          </a:xfrm>
          <a:prstGeom prst="straightConnector1">
            <a:avLst/>
          </a:prstGeom>
          <a:noFill/>
          <a:ln cap="flat" cmpd="sng" w="9525">
            <a:solidFill>
              <a:srgbClr val="FF0000"/>
            </a:solidFill>
            <a:prstDash val="solid"/>
            <a:round/>
            <a:headEnd len="med" w="med" type="none"/>
            <a:tailEnd len="med" w="med" type="none"/>
          </a:ln>
        </p:spPr>
      </p:cxnSp>
      <p:cxnSp>
        <p:nvCxnSpPr>
          <p:cNvPr id="336" name="Google Shape;336;p30"/>
          <p:cNvCxnSpPr/>
          <p:nvPr/>
        </p:nvCxnSpPr>
        <p:spPr>
          <a:xfrm>
            <a:off x="588725" y="2720475"/>
            <a:ext cx="0" cy="167400"/>
          </a:xfrm>
          <a:prstGeom prst="straightConnector1">
            <a:avLst/>
          </a:prstGeom>
          <a:noFill/>
          <a:ln cap="flat" cmpd="sng" w="9525">
            <a:solidFill>
              <a:srgbClr val="FF0000"/>
            </a:solidFill>
            <a:prstDash val="solid"/>
            <a:round/>
            <a:headEnd len="med" w="med" type="none"/>
            <a:tailEnd len="med" w="med" type="none"/>
          </a:ln>
        </p:spPr>
      </p:cxnSp>
      <p:cxnSp>
        <p:nvCxnSpPr>
          <p:cNvPr id="337" name="Google Shape;337;p30"/>
          <p:cNvCxnSpPr/>
          <p:nvPr/>
        </p:nvCxnSpPr>
        <p:spPr>
          <a:xfrm>
            <a:off x="2348650" y="2739075"/>
            <a:ext cx="0" cy="154800"/>
          </a:xfrm>
          <a:prstGeom prst="straightConnector1">
            <a:avLst/>
          </a:prstGeom>
          <a:noFill/>
          <a:ln cap="flat" cmpd="sng" w="9525">
            <a:solidFill>
              <a:srgbClr val="FF0000"/>
            </a:solidFill>
            <a:prstDash val="solid"/>
            <a:round/>
            <a:headEnd len="med" w="med" type="none"/>
            <a:tailEnd len="med" w="med" type="none"/>
          </a:ln>
        </p:spPr>
      </p:cxnSp>
      <p:cxnSp>
        <p:nvCxnSpPr>
          <p:cNvPr id="338" name="Google Shape;338;p30"/>
          <p:cNvCxnSpPr/>
          <p:nvPr/>
        </p:nvCxnSpPr>
        <p:spPr>
          <a:xfrm>
            <a:off x="588725" y="2894000"/>
            <a:ext cx="1772400" cy="0"/>
          </a:xfrm>
          <a:prstGeom prst="straightConnector1">
            <a:avLst/>
          </a:prstGeom>
          <a:noFill/>
          <a:ln cap="flat" cmpd="sng" w="9525">
            <a:solidFill>
              <a:srgbClr val="FF0000"/>
            </a:solidFill>
            <a:prstDash val="solid"/>
            <a:round/>
            <a:headEnd len="med" w="med" type="none"/>
            <a:tailEnd len="med" w="med" type="none"/>
          </a:ln>
        </p:spPr>
      </p:cxnSp>
      <p:sp>
        <p:nvSpPr>
          <p:cNvPr id="339" name="Google Shape;339;p30"/>
          <p:cNvSpPr txBox="1"/>
          <p:nvPr/>
        </p:nvSpPr>
        <p:spPr>
          <a:xfrm>
            <a:off x="1034875" y="2848425"/>
            <a:ext cx="867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900">
                <a:solidFill>
                  <a:srgbClr val="FFFFFF"/>
                </a:solidFill>
                <a:latin typeface="Lato"/>
                <a:ea typeface="Lato"/>
                <a:cs typeface="Lato"/>
                <a:sym typeface="Lato"/>
              </a:rPr>
              <a:t>20ms (50Hz)</a:t>
            </a:r>
            <a:endParaRPr sz="900">
              <a:solidFill>
                <a:srgbClr val="FFFFFF"/>
              </a:solidFill>
              <a:latin typeface="Lato"/>
              <a:ea typeface="Lato"/>
              <a:cs typeface="Lato"/>
              <a:sym typeface="Lato"/>
            </a:endParaRPr>
          </a:p>
        </p:txBody>
      </p:sp>
      <p:sp>
        <p:nvSpPr>
          <p:cNvPr id="340" name="Google Shape;340;p30"/>
          <p:cNvSpPr txBox="1"/>
          <p:nvPr/>
        </p:nvSpPr>
        <p:spPr>
          <a:xfrm>
            <a:off x="8141950" y="67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cxnSp>
        <p:nvCxnSpPr>
          <p:cNvPr id="341" name="Google Shape;341;p30"/>
          <p:cNvCxnSpPr/>
          <p:nvPr/>
        </p:nvCxnSpPr>
        <p:spPr>
          <a:xfrm flipH="1">
            <a:off x="1487175" y="3687200"/>
            <a:ext cx="6300" cy="458700"/>
          </a:xfrm>
          <a:prstGeom prst="straightConnector1">
            <a:avLst/>
          </a:prstGeom>
          <a:noFill/>
          <a:ln cap="flat" cmpd="sng" w="9525">
            <a:solidFill>
              <a:srgbClr val="FF9900"/>
            </a:solidFill>
            <a:prstDash val="solid"/>
            <a:round/>
            <a:headEnd len="med" w="med" type="none"/>
            <a:tailEnd len="med" w="med" type="none"/>
          </a:ln>
        </p:spPr>
      </p:cxnSp>
      <p:cxnSp>
        <p:nvCxnSpPr>
          <p:cNvPr id="342" name="Google Shape;342;p30"/>
          <p:cNvCxnSpPr/>
          <p:nvPr/>
        </p:nvCxnSpPr>
        <p:spPr>
          <a:xfrm flipH="1">
            <a:off x="4568850" y="3588050"/>
            <a:ext cx="6300" cy="458700"/>
          </a:xfrm>
          <a:prstGeom prst="straightConnector1">
            <a:avLst/>
          </a:prstGeom>
          <a:noFill/>
          <a:ln cap="flat" cmpd="sng" w="9525">
            <a:solidFill>
              <a:srgbClr val="FF9900"/>
            </a:solidFill>
            <a:prstDash val="solid"/>
            <a:round/>
            <a:headEnd len="med" w="med" type="none"/>
            <a:tailEnd len="med" w="med" type="none"/>
          </a:ln>
        </p:spPr>
      </p:cxnSp>
      <p:cxnSp>
        <p:nvCxnSpPr>
          <p:cNvPr id="343" name="Google Shape;343;p30"/>
          <p:cNvCxnSpPr/>
          <p:nvPr/>
        </p:nvCxnSpPr>
        <p:spPr>
          <a:xfrm>
            <a:off x="7554125" y="3532275"/>
            <a:ext cx="12300" cy="501900"/>
          </a:xfrm>
          <a:prstGeom prst="straightConnector1">
            <a:avLst/>
          </a:prstGeom>
          <a:noFill/>
          <a:ln cap="flat" cmpd="sng" w="9525">
            <a:solidFill>
              <a:srgbClr val="FF9900"/>
            </a:solidFill>
            <a:prstDash val="solid"/>
            <a:round/>
            <a:headEnd len="med" w="med" type="none"/>
            <a:tailEnd len="med" w="med" type="none"/>
          </a:ln>
        </p:spPr>
      </p:cxn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7" name="Shape 347"/>
        <p:cNvGrpSpPr/>
        <p:nvPr/>
      </p:nvGrpSpPr>
      <p:grpSpPr>
        <a:xfrm>
          <a:off x="0" y="0"/>
          <a:ext cx="0" cy="0"/>
          <a:chOff x="0" y="0"/>
          <a:chExt cx="0" cy="0"/>
        </a:xfrm>
      </p:grpSpPr>
      <p:sp>
        <p:nvSpPr>
          <p:cNvPr id="348" name="Google Shape;348;p3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Motors were Configured with Timers and Output Captures</a:t>
            </a:r>
            <a:endParaRPr/>
          </a:p>
          <a:p>
            <a:pPr indent="0" lvl="0" marL="0" rtl="0" algn="l">
              <a:spcBef>
                <a:spcPts val="0"/>
              </a:spcBef>
              <a:spcAft>
                <a:spcPts val="0"/>
              </a:spcAft>
              <a:buNone/>
            </a:pPr>
            <a:r>
              <a:t/>
            </a:r>
            <a:endParaRPr/>
          </a:p>
        </p:txBody>
      </p:sp>
      <p:sp>
        <p:nvSpPr>
          <p:cNvPr id="349" name="Google Shape;349;p31"/>
          <p:cNvSpPr txBox="1"/>
          <p:nvPr>
            <p:ph idx="1" type="body"/>
          </p:nvPr>
        </p:nvSpPr>
        <p:spPr>
          <a:xfrm>
            <a:off x="1297500" y="1719950"/>
            <a:ext cx="5245200" cy="3316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Procedure:</a:t>
            </a:r>
            <a:endParaRPr b="1"/>
          </a:p>
          <a:p>
            <a:pPr indent="-311150" lvl="0" marL="457200" rtl="0" algn="l">
              <a:spcBef>
                <a:spcPts val="1200"/>
              </a:spcBef>
              <a:spcAft>
                <a:spcPts val="0"/>
              </a:spcAft>
              <a:buSzPts val="1300"/>
              <a:buChar char="●"/>
            </a:pPr>
            <a:r>
              <a:rPr lang="en-GB"/>
              <a:t>Generate 10 kHz Timer</a:t>
            </a:r>
            <a:endParaRPr/>
          </a:p>
          <a:p>
            <a:pPr indent="-311150" lvl="0" marL="457200" rtl="0" algn="l">
              <a:spcBef>
                <a:spcPts val="0"/>
              </a:spcBef>
              <a:spcAft>
                <a:spcPts val="0"/>
              </a:spcAft>
              <a:buSzPts val="1300"/>
              <a:buChar char="●"/>
            </a:pPr>
            <a:r>
              <a:rPr lang="en-GB"/>
              <a:t>Vary duty cycle (and thus motor speed) by using Output Capture with PWM mode to trigger motor signal high for certain period</a:t>
            </a:r>
            <a:endParaRPr/>
          </a:p>
          <a:p>
            <a:pPr indent="-311150" lvl="1" marL="914400" rtl="0" algn="l">
              <a:spcBef>
                <a:spcPts val="0"/>
              </a:spcBef>
              <a:spcAft>
                <a:spcPts val="0"/>
              </a:spcAft>
              <a:buSzPts val="1300"/>
              <a:buChar char="○"/>
            </a:pPr>
            <a:r>
              <a:rPr lang="en-GB" sz="1300"/>
              <a:t>0% duty cycle - 0 motor voltage</a:t>
            </a:r>
            <a:endParaRPr sz="1300"/>
          </a:p>
          <a:p>
            <a:pPr indent="-311150" lvl="1" marL="914400" rtl="0" algn="l">
              <a:spcBef>
                <a:spcPts val="0"/>
              </a:spcBef>
              <a:spcAft>
                <a:spcPts val="0"/>
              </a:spcAft>
              <a:buSzPts val="1300"/>
              <a:buChar char="○"/>
            </a:pPr>
            <a:r>
              <a:rPr lang="en-GB" sz="1300"/>
              <a:t>50% duty cycle - 50% motor voltage</a:t>
            </a:r>
            <a:endParaRPr sz="1300"/>
          </a:p>
          <a:p>
            <a:pPr indent="-311150" lvl="1" marL="914400" rtl="0" algn="l">
              <a:spcBef>
                <a:spcPts val="0"/>
              </a:spcBef>
              <a:spcAft>
                <a:spcPts val="0"/>
              </a:spcAft>
              <a:buSzPts val="1300"/>
              <a:buChar char="○"/>
            </a:pPr>
            <a:r>
              <a:rPr lang="en-GB" sz="1300"/>
              <a:t>100% duty cycle - 100% motor voltage</a:t>
            </a:r>
            <a:endParaRPr sz="13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GB"/>
              <a:t>**MORE ON NEXT SLIDE**</a:t>
            </a:r>
            <a:endParaRPr b="1"/>
          </a:p>
        </p:txBody>
      </p:sp>
      <p:sp>
        <p:nvSpPr>
          <p:cNvPr id="350" name="Google Shape;350;p31"/>
          <p:cNvSpPr txBox="1"/>
          <p:nvPr/>
        </p:nvSpPr>
        <p:spPr>
          <a:xfrm>
            <a:off x="1297500" y="1359550"/>
            <a:ext cx="6404400" cy="1152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GB" sz="1300">
                <a:solidFill>
                  <a:schemeClr val="lt1"/>
                </a:solidFill>
                <a:latin typeface="Lato"/>
                <a:ea typeface="Lato"/>
                <a:cs typeface="Lato"/>
                <a:sym typeface="Lato"/>
              </a:rPr>
              <a:t>Requirement: </a:t>
            </a:r>
            <a:r>
              <a:rPr lang="en-GB" sz="1300">
                <a:solidFill>
                  <a:schemeClr val="lt1"/>
                </a:solidFill>
                <a:latin typeface="Lato"/>
                <a:ea typeface="Lato"/>
                <a:cs typeface="Lato"/>
                <a:sym typeface="Lato"/>
              </a:rPr>
              <a:t>Motors shall spin with </a:t>
            </a:r>
            <a:r>
              <a:rPr lang="en-GB" sz="1300">
                <a:solidFill>
                  <a:schemeClr val="lt1"/>
                </a:solidFill>
                <a:latin typeface="Lato"/>
                <a:ea typeface="Lato"/>
                <a:cs typeface="Lato"/>
                <a:sym typeface="Lato"/>
              </a:rPr>
              <a:t>controllable duty cycle within 0%-100%</a:t>
            </a:r>
            <a:endParaRPr sz="1300">
              <a:solidFill>
                <a:schemeClr val="lt1"/>
              </a:solidFill>
              <a:latin typeface="Lato"/>
              <a:ea typeface="Lato"/>
              <a:cs typeface="Lato"/>
              <a:sym typeface="Lato"/>
            </a:endParaRPr>
          </a:p>
          <a:p>
            <a:pPr indent="0" lvl="0" marL="0" rtl="0" algn="l">
              <a:lnSpc>
                <a:spcPct val="115000"/>
              </a:lnSpc>
              <a:spcBef>
                <a:spcPts val="1200"/>
              </a:spcBef>
              <a:spcAft>
                <a:spcPts val="0"/>
              </a:spcAft>
              <a:buNone/>
            </a:pPr>
            <a:r>
              <a:t/>
            </a:r>
            <a:endParaRPr b="1" sz="1300">
              <a:solidFill>
                <a:schemeClr val="lt1"/>
              </a:solidFill>
              <a:latin typeface="Lato"/>
              <a:ea typeface="Lato"/>
              <a:cs typeface="Lato"/>
              <a:sym typeface="Lato"/>
            </a:endParaRPr>
          </a:p>
          <a:p>
            <a:pPr indent="0" lvl="0" marL="0" rtl="0" algn="l">
              <a:lnSpc>
                <a:spcPct val="115000"/>
              </a:lnSpc>
              <a:spcBef>
                <a:spcPts val="1200"/>
              </a:spcBef>
              <a:spcAft>
                <a:spcPts val="1200"/>
              </a:spcAft>
              <a:buNone/>
            </a:pPr>
            <a:r>
              <a:t/>
            </a:r>
            <a:endParaRPr b="1" sz="1300">
              <a:solidFill>
                <a:schemeClr val="lt1"/>
              </a:solidFill>
              <a:latin typeface="Lato"/>
              <a:ea typeface="Lato"/>
              <a:cs typeface="Lato"/>
              <a:sym typeface="Lato"/>
            </a:endParaRPr>
          </a:p>
        </p:txBody>
      </p:sp>
      <p:pic>
        <p:nvPicPr>
          <p:cNvPr id="351" name="Google Shape;351;p31"/>
          <p:cNvPicPr preferRelativeResize="0"/>
          <p:nvPr/>
        </p:nvPicPr>
        <p:blipFill>
          <a:blip r:embed="rId3">
            <a:alphaModFix/>
          </a:blip>
          <a:stretch>
            <a:fillRect/>
          </a:stretch>
        </p:blipFill>
        <p:spPr>
          <a:xfrm>
            <a:off x="6576833" y="2180437"/>
            <a:ext cx="2441424" cy="1390725"/>
          </a:xfrm>
          <a:prstGeom prst="rect">
            <a:avLst/>
          </a:prstGeom>
          <a:noFill/>
          <a:ln>
            <a:noFill/>
          </a:ln>
        </p:spPr>
      </p:pic>
      <p:sp>
        <p:nvSpPr>
          <p:cNvPr id="352" name="Google Shape;352;p31"/>
          <p:cNvSpPr txBox="1"/>
          <p:nvPr/>
        </p:nvSpPr>
        <p:spPr>
          <a:xfrm>
            <a:off x="6542701" y="3571150"/>
            <a:ext cx="2601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000">
                <a:solidFill>
                  <a:srgbClr val="FFFFFF"/>
                </a:solidFill>
                <a:latin typeface="Lato"/>
                <a:ea typeface="Lato"/>
                <a:cs typeface="Lato"/>
                <a:sym typeface="Lato"/>
              </a:rPr>
              <a:t>Motor timing diagram from CircuitsToday.com</a:t>
            </a:r>
            <a:endParaRPr i="1" sz="1000">
              <a:solidFill>
                <a:srgbClr val="FFFFFF"/>
              </a:solidFill>
              <a:latin typeface="Lato"/>
              <a:ea typeface="Lato"/>
              <a:cs typeface="Lato"/>
              <a:sym typeface="Lato"/>
            </a:endParaRPr>
          </a:p>
        </p:txBody>
      </p:sp>
      <p:sp>
        <p:nvSpPr>
          <p:cNvPr id="353" name="Google Shape;353;p31"/>
          <p:cNvSpPr txBox="1"/>
          <p:nvPr/>
        </p:nvSpPr>
        <p:spPr>
          <a:xfrm>
            <a:off x="8141950" y="67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7" name="Shape 357"/>
        <p:cNvGrpSpPr/>
        <p:nvPr/>
      </p:nvGrpSpPr>
      <p:grpSpPr>
        <a:xfrm>
          <a:off x="0" y="0"/>
          <a:ext cx="0" cy="0"/>
          <a:chOff x="0" y="0"/>
          <a:chExt cx="0" cy="0"/>
        </a:xfrm>
      </p:grpSpPr>
      <p:sp>
        <p:nvSpPr>
          <p:cNvPr id="358" name="Google Shape;358;p32"/>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Motors were Configured with Timers and Output Captures (continued)</a:t>
            </a:r>
            <a:endParaRPr/>
          </a:p>
        </p:txBody>
      </p:sp>
      <p:sp>
        <p:nvSpPr>
          <p:cNvPr id="359" name="Google Shape;359;p32"/>
          <p:cNvSpPr txBox="1"/>
          <p:nvPr>
            <p:ph idx="1" type="body"/>
          </p:nvPr>
        </p:nvSpPr>
        <p:spPr>
          <a:xfrm>
            <a:off x="66950" y="1034150"/>
            <a:ext cx="8981100" cy="4183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b="1"/>
          </a:p>
          <a:p>
            <a:pPr indent="0" lvl="0" marL="0" rtl="0" algn="l">
              <a:spcBef>
                <a:spcPts val="1200"/>
              </a:spcBef>
              <a:spcAft>
                <a:spcPts val="0"/>
              </a:spcAft>
              <a:buNone/>
            </a:pPr>
            <a:r>
              <a:t/>
            </a:r>
            <a:endParaRPr b="1"/>
          </a:p>
          <a:p>
            <a:pPr indent="0" lvl="0" marL="0" rtl="0" algn="ctr">
              <a:spcBef>
                <a:spcPts val="1200"/>
              </a:spcBef>
              <a:spcAft>
                <a:spcPts val="1200"/>
              </a:spcAft>
              <a:buNone/>
            </a:pPr>
            <a:r>
              <a:rPr b="1" lang="en-GB"/>
              <a:t>Conclusion: </a:t>
            </a:r>
            <a:r>
              <a:rPr lang="en-GB"/>
              <a:t>Motors are given proper signal, and will be tested all at the same time shortly with the battery</a:t>
            </a:r>
            <a:endParaRPr/>
          </a:p>
        </p:txBody>
      </p:sp>
      <p:sp>
        <p:nvSpPr>
          <p:cNvPr id="360" name="Google Shape;360;p32"/>
          <p:cNvSpPr txBox="1"/>
          <p:nvPr/>
        </p:nvSpPr>
        <p:spPr>
          <a:xfrm>
            <a:off x="-43375" y="1430175"/>
            <a:ext cx="9301800" cy="400200"/>
          </a:xfrm>
          <a:prstGeom prst="rect">
            <a:avLst/>
          </a:prstGeom>
          <a:noFill/>
          <a:ln>
            <a:noFill/>
          </a:ln>
        </p:spPr>
        <p:txBody>
          <a:bodyPr anchorCtr="0" anchor="t" bIns="91425" lIns="91425" spcFirstLastPara="1" rIns="91425" wrap="square" tIns="91425">
            <a:spAutoFit/>
          </a:bodyPr>
          <a:lstStyle/>
          <a:p>
            <a:pPr indent="457200" lvl="0" marL="457200" rtl="0" algn="l">
              <a:spcBef>
                <a:spcPts val="0"/>
              </a:spcBef>
              <a:spcAft>
                <a:spcPts val="0"/>
              </a:spcAft>
              <a:buNone/>
            </a:pPr>
            <a:r>
              <a:rPr lang="en-GB">
                <a:solidFill>
                  <a:srgbClr val="FFFFFF"/>
                </a:solidFill>
                <a:latin typeface="Lato"/>
                <a:ea typeface="Lato"/>
                <a:cs typeface="Lato"/>
                <a:sym typeface="Lato"/>
              </a:rPr>
              <a:t>0%</a:t>
            </a:r>
            <a:r>
              <a:rPr lang="en-GB">
                <a:solidFill>
                  <a:srgbClr val="FFFFFF"/>
                </a:solidFill>
                <a:latin typeface="Lato"/>
                <a:ea typeface="Lato"/>
                <a:cs typeface="Lato"/>
                <a:sym typeface="Lato"/>
              </a:rPr>
              <a:t> duty cycle	         			       5</a:t>
            </a:r>
            <a:r>
              <a:rPr lang="en-GB">
                <a:solidFill>
                  <a:srgbClr val="FFFFFF"/>
                </a:solidFill>
                <a:latin typeface="Lato"/>
                <a:ea typeface="Lato"/>
                <a:cs typeface="Lato"/>
                <a:sym typeface="Lato"/>
              </a:rPr>
              <a:t>0% duty cycle</a:t>
            </a:r>
            <a:r>
              <a:rPr lang="en-GB">
                <a:solidFill>
                  <a:srgbClr val="FFFFFF"/>
                </a:solidFill>
                <a:latin typeface="Lato"/>
                <a:ea typeface="Lato"/>
                <a:cs typeface="Lato"/>
                <a:sym typeface="Lato"/>
              </a:rPr>
              <a:t>		     	              10</a:t>
            </a:r>
            <a:r>
              <a:rPr lang="en-GB">
                <a:solidFill>
                  <a:srgbClr val="FFFFFF"/>
                </a:solidFill>
                <a:latin typeface="Lato"/>
                <a:ea typeface="Lato"/>
                <a:cs typeface="Lato"/>
                <a:sym typeface="Lato"/>
              </a:rPr>
              <a:t>0% duty cycle</a:t>
            </a:r>
            <a:endParaRPr>
              <a:solidFill>
                <a:srgbClr val="FFFFFF"/>
              </a:solidFill>
              <a:latin typeface="Lato"/>
              <a:ea typeface="Lato"/>
              <a:cs typeface="Lato"/>
              <a:sym typeface="Lato"/>
            </a:endParaRPr>
          </a:p>
        </p:txBody>
      </p:sp>
      <p:pic>
        <p:nvPicPr>
          <p:cNvPr id="361" name="Google Shape;361;p32"/>
          <p:cNvPicPr preferRelativeResize="0"/>
          <p:nvPr/>
        </p:nvPicPr>
        <p:blipFill>
          <a:blip r:embed="rId3">
            <a:alphaModFix/>
          </a:blip>
          <a:stretch>
            <a:fillRect/>
          </a:stretch>
        </p:blipFill>
        <p:spPr>
          <a:xfrm>
            <a:off x="66950" y="1788025"/>
            <a:ext cx="2867799" cy="1611270"/>
          </a:xfrm>
          <a:prstGeom prst="rect">
            <a:avLst/>
          </a:prstGeom>
          <a:noFill/>
          <a:ln>
            <a:noFill/>
          </a:ln>
        </p:spPr>
      </p:pic>
      <p:pic>
        <p:nvPicPr>
          <p:cNvPr id="362" name="Google Shape;362;p32"/>
          <p:cNvPicPr preferRelativeResize="0"/>
          <p:nvPr/>
        </p:nvPicPr>
        <p:blipFill>
          <a:blip r:embed="rId4">
            <a:alphaModFix/>
          </a:blip>
          <a:stretch>
            <a:fillRect/>
          </a:stretch>
        </p:blipFill>
        <p:spPr>
          <a:xfrm>
            <a:off x="3088500" y="1792762"/>
            <a:ext cx="2867798" cy="1601811"/>
          </a:xfrm>
          <a:prstGeom prst="rect">
            <a:avLst/>
          </a:prstGeom>
          <a:noFill/>
          <a:ln>
            <a:noFill/>
          </a:ln>
        </p:spPr>
      </p:pic>
      <p:pic>
        <p:nvPicPr>
          <p:cNvPr id="363" name="Google Shape;363;p32"/>
          <p:cNvPicPr preferRelativeResize="0"/>
          <p:nvPr/>
        </p:nvPicPr>
        <p:blipFill>
          <a:blip r:embed="rId5">
            <a:alphaModFix/>
          </a:blip>
          <a:stretch>
            <a:fillRect/>
          </a:stretch>
        </p:blipFill>
        <p:spPr>
          <a:xfrm>
            <a:off x="6180250" y="1792925"/>
            <a:ext cx="2867800" cy="1601472"/>
          </a:xfrm>
          <a:prstGeom prst="rect">
            <a:avLst/>
          </a:prstGeom>
          <a:noFill/>
          <a:ln>
            <a:noFill/>
          </a:ln>
        </p:spPr>
      </p:pic>
      <p:sp>
        <p:nvSpPr>
          <p:cNvPr id="364" name="Google Shape;364;p32"/>
          <p:cNvSpPr txBox="1"/>
          <p:nvPr/>
        </p:nvSpPr>
        <p:spPr>
          <a:xfrm>
            <a:off x="8141950" y="67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cxnSp>
        <p:nvCxnSpPr>
          <p:cNvPr id="365" name="Google Shape;365;p32"/>
          <p:cNvCxnSpPr/>
          <p:nvPr/>
        </p:nvCxnSpPr>
        <p:spPr>
          <a:xfrm>
            <a:off x="3863075" y="2720475"/>
            <a:ext cx="0" cy="167400"/>
          </a:xfrm>
          <a:prstGeom prst="straightConnector1">
            <a:avLst/>
          </a:prstGeom>
          <a:noFill/>
          <a:ln cap="flat" cmpd="sng" w="9525">
            <a:solidFill>
              <a:srgbClr val="FF0000"/>
            </a:solidFill>
            <a:prstDash val="solid"/>
            <a:round/>
            <a:headEnd len="med" w="med" type="none"/>
            <a:tailEnd len="med" w="med" type="none"/>
          </a:ln>
        </p:spPr>
      </p:cxnSp>
      <p:cxnSp>
        <p:nvCxnSpPr>
          <p:cNvPr id="366" name="Google Shape;366;p32"/>
          <p:cNvCxnSpPr/>
          <p:nvPr/>
        </p:nvCxnSpPr>
        <p:spPr>
          <a:xfrm>
            <a:off x="4728425" y="2726775"/>
            <a:ext cx="0" cy="154800"/>
          </a:xfrm>
          <a:prstGeom prst="straightConnector1">
            <a:avLst/>
          </a:prstGeom>
          <a:noFill/>
          <a:ln cap="flat" cmpd="sng" w="9525">
            <a:solidFill>
              <a:srgbClr val="FF0000"/>
            </a:solidFill>
            <a:prstDash val="solid"/>
            <a:round/>
            <a:headEnd len="med" w="med" type="none"/>
            <a:tailEnd len="med" w="med" type="none"/>
          </a:ln>
        </p:spPr>
      </p:cxnSp>
      <p:cxnSp>
        <p:nvCxnSpPr>
          <p:cNvPr id="367" name="Google Shape;367;p32"/>
          <p:cNvCxnSpPr/>
          <p:nvPr/>
        </p:nvCxnSpPr>
        <p:spPr>
          <a:xfrm>
            <a:off x="3866925" y="2894000"/>
            <a:ext cx="861600" cy="0"/>
          </a:xfrm>
          <a:prstGeom prst="straightConnector1">
            <a:avLst/>
          </a:prstGeom>
          <a:noFill/>
          <a:ln cap="flat" cmpd="sng" w="9525">
            <a:solidFill>
              <a:srgbClr val="FF0000"/>
            </a:solidFill>
            <a:prstDash val="solid"/>
            <a:round/>
            <a:headEnd len="med" w="med" type="none"/>
            <a:tailEnd len="med" w="med" type="none"/>
          </a:ln>
        </p:spPr>
      </p:cxnSp>
      <p:sp>
        <p:nvSpPr>
          <p:cNvPr id="368" name="Google Shape;368;p32"/>
          <p:cNvSpPr txBox="1"/>
          <p:nvPr/>
        </p:nvSpPr>
        <p:spPr>
          <a:xfrm>
            <a:off x="3863075" y="2964500"/>
            <a:ext cx="8676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900">
                <a:solidFill>
                  <a:srgbClr val="FFFFFF"/>
                </a:solidFill>
                <a:latin typeface="Lato"/>
                <a:ea typeface="Lato"/>
                <a:cs typeface="Lato"/>
                <a:sym typeface="Lato"/>
              </a:rPr>
              <a:t>       10kHz</a:t>
            </a:r>
            <a:endParaRPr sz="900">
              <a:solidFill>
                <a:srgbClr val="FFFFFF"/>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Project Progression is behind in two areas</a:t>
            </a:r>
            <a:endParaRPr/>
          </a:p>
        </p:txBody>
      </p:sp>
      <p:sp>
        <p:nvSpPr>
          <p:cNvPr id="153" name="Google Shape;153;p15"/>
          <p:cNvSpPr txBox="1"/>
          <p:nvPr>
            <p:ph idx="1" type="body"/>
          </p:nvPr>
        </p:nvSpPr>
        <p:spPr>
          <a:xfrm>
            <a:off x="1297500" y="1003050"/>
            <a:ext cx="7038900" cy="3473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GB" u="sng"/>
              <a:t>Mechanical </a:t>
            </a:r>
            <a:r>
              <a:rPr b="1" lang="en-GB" u="sng"/>
              <a:t>Design</a:t>
            </a:r>
            <a:r>
              <a:rPr lang="en-GB"/>
              <a:t> - </a:t>
            </a:r>
            <a:r>
              <a:rPr lang="en-GB"/>
              <a:t>CAD design completed, all parts have been finalized, and fabrication has been started on the envelope.  </a:t>
            </a:r>
            <a:r>
              <a:rPr lang="en-GB">
                <a:solidFill>
                  <a:srgbClr val="00FF00"/>
                </a:solidFill>
              </a:rPr>
              <a:t>On Track</a:t>
            </a:r>
            <a:endParaRPr>
              <a:solidFill>
                <a:srgbClr val="00FF00"/>
              </a:solidFill>
            </a:endParaRPr>
          </a:p>
          <a:p>
            <a:pPr indent="0" lvl="0" marL="0" rtl="0" algn="l">
              <a:spcBef>
                <a:spcPts val="1200"/>
              </a:spcBef>
              <a:spcAft>
                <a:spcPts val="0"/>
              </a:spcAft>
              <a:buNone/>
            </a:pPr>
            <a:r>
              <a:rPr b="1" lang="en-GB" u="sng"/>
              <a:t>Systems Programming</a:t>
            </a:r>
            <a:r>
              <a:rPr lang="en-GB"/>
              <a:t> - Servo and motor control has been implemented in software, and </a:t>
            </a:r>
            <a:r>
              <a:rPr lang="en-GB"/>
              <a:t>remote control implementation was  </a:t>
            </a:r>
            <a:r>
              <a:rPr lang="en-GB">
                <a:solidFill>
                  <a:srgbClr val="FFFFFF"/>
                </a:solidFill>
              </a:rPr>
              <a:t>due by 4/9 but is expected by 4/19. </a:t>
            </a:r>
            <a:r>
              <a:rPr lang="en-GB">
                <a:solidFill>
                  <a:srgbClr val="FF0000"/>
                </a:solidFill>
              </a:rPr>
              <a:t>Behind 1.5 weeks</a:t>
            </a:r>
            <a:endParaRPr>
              <a:solidFill>
                <a:srgbClr val="FF0000"/>
              </a:solidFill>
            </a:endParaRPr>
          </a:p>
          <a:p>
            <a:pPr indent="0" lvl="0" marL="0" rtl="0" algn="l">
              <a:spcBef>
                <a:spcPts val="1200"/>
              </a:spcBef>
              <a:spcAft>
                <a:spcPts val="0"/>
              </a:spcAft>
              <a:buNone/>
            </a:pPr>
            <a:r>
              <a:rPr b="1" lang="en-GB" u="sng"/>
              <a:t>PCB Design</a:t>
            </a:r>
            <a:r>
              <a:rPr lang="en-GB"/>
              <a:t> - </a:t>
            </a:r>
            <a:r>
              <a:rPr lang="en-GB"/>
              <a:t>PCB has been ordered and received but needs to be tested with components. Tanner pointed out a potential problem with power use on the board, which need to be addressed. </a:t>
            </a:r>
            <a:r>
              <a:rPr lang="en-GB">
                <a:solidFill>
                  <a:srgbClr val="00FF00"/>
                </a:solidFill>
              </a:rPr>
              <a:t>On Track</a:t>
            </a:r>
            <a:endParaRPr>
              <a:solidFill>
                <a:srgbClr val="00FF00"/>
              </a:solidFill>
            </a:endParaRPr>
          </a:p>
          <a:p>
            <a:pPr indent="0" lvl="0" marL="0" rtl="0" algn="l">
              <a:spcBef>
                <a:spcPts val="1200"/>
              </a:spcBef>
              <a:spcAft>
                <a:spcPts val="0"/>
              </a:spcAft>
              <a:buNone/>
            </a:pPr>
            <a:r>
              <a:rPr b="1" lang="en-GB" u="sng"/>
              <a:t>Controls Design</a:t>
            </a:r>
            <a:r>
              <a:rPr lang="en-GB" u="sng"/>
              <a:t> </a:t>
            </a:r>
            <a:r>
              <a:rPr lang="en-GB"/>
              <a:t>- </a:t>
            </a:r>
            <a:r>
              <a:rPr lang="en-GB"/>
              <a:t>Controls design has been delayed on the autonomous control system, and the closed loop remote control will be completed first instead for testing purposes.</a:t>
            </a:r>
            <a:r>
              <a:rPr lang="en-GB">
                <a:solidFill>
                  <a:srgbClr val="FF0000"/>
                </a:solidFill>
              </a:rPr>
              <a:t> Behind 1 week</a:t>
            </a:r>
            <a:endParaRPr>
              <a:solidFill>
                <a:srgbClr val="FF0000"/>
              </a:solidFill>
            </a:endParaRPr>
          </a:p>
          <a:p>
            <a:pPr indent="0" lvl="0" marL="0" rtl="0" algn="l">
              <a:spcBef>
                <a:spcPts val="1200"/>
              </a:spcBef>
              <a:spcAft>
                <a:spcPts val="0"/>
              </a:spcAft>
              <a:buNone/>
            </a:pPr>
            <a:r>
              <a:rPr b="1" lang="en-GB" u="sng"/>
              <a:t>Drone Simulation</a:t>
            </a:r>
            <a:r>
              <a:rPr lang="en-GB"/>
              <a:t> - All major forces, remote control, and sensors have been implemented into the simulation</a:t>
            </a:r>
            <a:r>
              <a:rPr lang="en-GB"/>
              <a:t> . </a:t>
            </a:r>
            <a:r>
              <a:rPr lang="en-GB">
                <a:solidFill>
                  <a:srgbClr val="00FF00"/>
                </a:solidFill>
              </a:rPr>
              <a:t>On track</a:t>
            </a:r>
            <a:endParaRPr>
              <a:solidFill>
                <a:srgbClr val="00FF00"/>
              </a:solidFill>
            </a:endParaRPr>
          </a:p>
          <a:p>
            <a:pPr indent="0" lvl="0" marL="0" rtl="0" algn="l">
              <a:spcBef>
                <a:spcPts val="1200"/>
              </a:spcBef>
              <a:spcAft>
                <a:spcPts val="1200"/>
              </a:spcAft>
              <a:buNone/>
            </a:pPr>
            <a:r>
              <a:rPr b="1" lang="en-GB" u="sng"/>
              <a:t>Power Management</a:t>
            </a:r>
            <a:r>
              <a:rPr lang="en-GB"/>
              <a:t> - Most electrical components have been </a:t>
            </a:r>
            <a:r>
              <a:rPr lang="en-GB"/>
              <a:t>received</a:t>
            </a:r>
            <a:r>
              <a:rPr lang="en-GB"/>
              <a:t> and are being configured before integration. </a:t>
            </a:r>
            <a:r>
              <a:rPr lang="en-GB">
                <a:solidFill>
                  <a:srgbClr val="00FF00"/>
                </a:solidFill>
              </a:rPr>
              <a:t>On Track</a:t>
            </a:r>
            <a:endParaRPr/>
          </a:p>
        </p:txBody>
      </p:sp>
      <p:sp>
        <p:nvSpPr>
          <p:cNvPr id="154" name="Google Shape;154;p15"/>
          <p:cNvSpPr txBox="1"/>
          <p:nvPr/>
        </p:nvSpPr>
        <p:spPr>
          <a:xfrm>
            <a:off x="1297500" y="4388550"/>
            <a:ext cx="710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Design is behind in a few areas, but timeline is recoverable.</a:t>
            </a:r>
            <a:endParaRPr>
              <a:solidFill>
                <a:srgbClr val="FFFFFF"/>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2" name="Shape 372"/>
        <p:cNvGrpSpPr/>
        <p:nvPr/>
      </p:nvGrpSpPr>
      <p:grpSpPr>
        <a:xfrm>
          <a:off x="0" y="0"/>
          <a:ext cx="0" cy="0"/>
          <a:chOff x="0" y="0"/>
          <a:chExt cx="0" cy="0"/>
        </a:xfrm>
      </p:grpSpPr>
      <p:sp>
        <p:nvSpPr>
          <p:cNvPr id="373" name="Google Shape;373;p3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Remote Controller Connected but Still Needs Servo/Motor Control Integrated</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74" name="Google Shape;374;p33"/>
          <p:cNvSpPr txBox="1"/>
          <p:nvPr>
            <p:ph idx="1" type="body"/>
          </p:nvPr>
        </p:nvSpPr>
        <p:spPr>
          <a:xfrm>
            <a:off x="1297500" y="1567550"/>
            <a:ext cx="7038900" cy="35325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GB"/>
              <a:t>Requirement: </a:t>
            </a:r>
            <a:r>
              <a:rPr lang="en-GB"/>
              <a:t>Remote Controller moves servos and motors according to controller throttle, yaw, pitch, roll, and button inputs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GB"/>
              <a:t>Progress:</a:t>
            </a:r>
            <a:endParaRPr b="1"/>
          </a:p>
          <a:p>
            <a:pPr indent="-311150" lvl="0" marL="457200" rtl="0" algn="l">
              <a:spcBef>
                <a:spcPts val="0"/>
              </a:spcBef>
              <a:spcAft>
                <a:spcPts val="0"/>
              </a:spcAft>
              <a:buSzPts val="1300"/>
              <a:buChar char="●"/>
            </a:pPr>
            <a:r>
              <a:rPr lang="en-GB"/>
              <a:t>Receiver has been connected to microprocessor and verified to receive proper signals from remote controller (throttle, yaw, pitch, roll, and various buttons)</a:t>
            </a:r>
            <a:endParaRPr/>
          </a:p>
          <a:p>
            <a:pPr indent="-311150" lvl="0" marL="457200" rtl="0" algn="l">
              <a:spcBef>
                <a:spcPts val="0"/>
              </a:spcBef>
              <a:spcAft>
                <a:spcPts val="0"/>
              </a:spcAft>
              <a:buSzPts val="1300"/>
              <a:buChar char="●"/>
            </a:pPr>
            <a:r>
              <a:rPr lang="en-GB"/>
              <a:t>Next step is to forward remote controller signals from Raspberry Pi to PIC32 to maneuver servos and motors</a:t>
            </a:r>
            <a:endParaRPr/>
          </a:p>
          <a:p>
            <a:pPr indent="0" lvl="0" marL="457200" rtl="0" algn="l">
              <a:spcBef>
                <a:spcPts val="0"/>
              </a:spcBef>
              <a:spcAft>
                <a:spcPts val="0"/>
              </a:spcAft>
              <a:buNone/>
            </a:pPr>
            <a:r>
              <a:t/>
            </a:r>
            <a:endParaRPr/>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t/>
            </a:r>
            <a:endParaRPr b="1"/>
          </a:p>
          <a:p>
            <a:pPr indent="0" lvl="0" marL="0" rtl="0" algn="l">
              <a:spcBef>
                <a:spcPts val="0"/>
              </a:spcBef>
              <a:spcAft>
                <a:spcPts val="0"/>
              </a:spcAft>
              <a:buNone/>
            </a:pPr>
            <a:r>
              <a:rPr b="1" lang="en-GB"/>
              <a:t>Conclusion: </a:t>
            </a:r>
            <a:r>
              <a:rPr lang="en-GB"/>
              <a:t>Remote Controller functionality has been verified, but still has yet to move any servos and motors</a:t>
            </a:r>
            <a:endParaRPr/>
          </a:p>
        </p:txBody>
      </p:sp>
      <p:sp>
        <p:nvSpPr>
          <p:cNvPr id="375" name="Google Shape;375;p33"/>
          <p:cNvSpPr txBox="1"/>
          <p:nvPr/>
        </p:nvSpPr>
        <p:spPr>
          <a:xfrm>
            <a:off x="7938500" y="55750"/>
            <a:ext cx="13509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FF0000"/>
                </a:solidFill>
                <a:latin typeface="Lato"/>
                <a:ea typeface="Lato"/>
                <a:cs typeface="Lato"/>
                <a:sym typeface="Lato"/>
              </a:rPr>
              <a:t>Late: Expected 4/19</a:t>
            </a:r>
            <a:endParaRPr sz="1300">
              <a:latin typeface="Lato"/>
              <a:ea typeface="Lato"/>
              <a:cs typeface="Lato"/>
              <a:sym typeface="Lato"/>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4"/>
          <p:cNvSpPr txBox="1"/>
          <p:nvPr>
            <p:ph type="title"/>
          </p:nvPr>
        </p:nvSpPr>
        <p:spPr>
          <a:xfrm>
            <a:off x="1184148" y="257150"/>
            <a:ext cx="68595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FFFFFF"/>
                </a:solidFill>
              </a:rPr>
              <a:t>Mechanical Design Subteam is Progressing on Time with All Milestones Completed</a:t>
            </a:r>
            <a:endParaRPr>
              <a:solidFill>
                <a:srgbClr val="FFFFFF"/>
              </a:solidFill>
            </a:endParaRPr>
          </a:p>
        </p:txBody>
      </p:sp>
      <p:sp>
        <p:nvSpPr>
          <p:cNvPr id="381" name="Google Shape;381;p34"/>
          <p:cNvSpPr txBox="1"/>
          <p:nvPr>
            <p:ph idx="1" type="body"/>
          </p:nvPr>
        </p:nvSpPr>
        <p:spPr>
          <a:xfrm>
            <a:off x="1059000" y="1171250"/>
            <a:ext cx="7878900" cy="37464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a:t>T</a:t>
            </a:r>
            <a:r>
              <a:rPr lang="en-GB"/>
              <a:t>he following tasks involving mechanical design </a:t>
            </a:r>
            <a:r>
              <a:rPr lang="en-GB"/>
              <a:t>progression</a:t>
            </a:r>
            <a:r>
              <a:rPr lang="en-GB"/>
              <a:t> will be presented in detail as forthcoming slides</a:t>
            </a:r>
            <a:r>
              <a:rPr lang="en-GB"/>
              <a:t>:</a:t>
            </a:r>
            <a:endParaRPr>
              <a:solidFill>
                <a:srgbClr val="00FF00"/>
              </a:solidFill>
            </a:endParaRPr>
          </a:p>
          <a:p>
            <a:pPr indent="0" lvl="0" marL="0" rtl="0" algn="l">
              <a:spcBef>
                <a:spcPts val="1200"/>
              </a:spcBef>
              <a:spcAft>
                <a:spcPts val="0"/>
              </a:spcAft>
              <a:buNone/>
            </a:pPr>
            <a:r>
              <a:rPr lang="en-GB"/>
              <a:t>Milestone: </a:t>
            </a:r>
            <a:endParaRPr/>
          </a:p>
          <a:p>
            <a:pPr indent="-311150" lvl="0" marL="457200" rtl="0" algn="l">
              <a:spcBef>
                <a:spcPts val="0"/>
              </a:spcBef>
              <a:spcAft>
                <a:spcPts val="0"/>
              </a:spcAft>
              <a:buClr>
                <a:srgbClr val="FFFFFF"/>
              </a:buClr>
              <a:buSzPts val="1300"/>
              <a:buChar char="●"/>
            </a:pPr>
            <a:r>
              <a:rPr lang="en-GB"/>
              <a:t>Fabricatable CAD Design: </a:t>
            </a:r>
            <a:r>
              <a:rPr lang="en-GB">
                <a:solidFill>
                  <a:srgbClr val="00FF00"/>
                </a:solidFill>
              </a:rPr>
              <a:t>Complete</a:t>
            </a:r>
            <a:endParaRPr>
              <a:solidFill>
                <a:srgbClr val="FFFF00"/>
              </a:solidFill>
            </a:endParaRPr>
          </a:p>
          <a:p>
            <a:pPr indent="-311150" lvl="0" marL="457200" rtl="0" algn="l">
              <a:spcBef>
                <a:spcPts val="0"/>
              </a:spcBef>
              <a:spcAft>
                <a:spcPts val="0"/>
              </a:spcAft>
              <a:buSzPts val="1300"/>
              <a:buChar char="●"/>
            </a:pPr>
            <a:r>
              <a:rPr lang="en-GB"/>
              <a:t>Finalize all parts and retailers: </a:t>
            </a:r>
            <a:r>
              <a:rPr lang="en-GB">
                <a:solidFill>
                  <a:srgbClr val="00FF00"/>
                </a:solidFill>
              </a:rPr>
              <a:t>Complete</a:t>
            </a:r>
            <a:endParaRPr>
              <a:solidFill>
                <a:srgbClr val="00FF00"/>
              </a:solidFill>
            </a:endParaRPr>
          </a:p>
          <a:p>
            <a:pPr indent="-311150" lvl="0" marL="457200" rtl="0" algn="l">
              <a:spcBef>
                <a:spcPts val="0"/>
              </a:spcBef>
              <a:spcAft>
                <a:spcPts val="0"/>
              </a:spcAft>
              <a:buClr>
                <a:srgbClr val="FFFFFF"/>
              </a:buClr>
              <a:buSzPts val="1300"/>
              <a:buChar char="●"/>
            </a:pPr>
            <a:r>
              <a:rPr lang="en-GB"/>
              <a:t>Order all parts needed for fabrication: </a:t>
            </a:r>
            <a:r>
              <a:rPr lang="en-GB">
                <a:solidFill>
                  <a:srgbClr val="00FF00"/>
                </a:solidFill>
              </a:rPr>
              <a:t>Complete</a:t>
            </a:r>
            <a:endParaRPr>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Fabricate Prototype Due 4/26/21: </a:t>
            </a:r>
            <a:r>
              <a:rPr lang="en-GB">
                <a:solidFill>
                  <a:srgbClr val="FFFF00"/>
                </a:solidFill>
              </a:rPr>
              <a:t>On Track</a:t>
            </a:r>
            <a:endParaRPr>
              <a:solidFill>
                <a:srgbClr val="FFFFFF"/>
              </a:solidFill>
            </a:endParaRPr>
          </a:p>
          <a:p>
            <a:pPr indent="-298450" lvl="1" marL="914400" rtl="0" algn="l">
              <a:spcBef>
                <a:spcPts val="0"/>
              </a:spcBef>
              <a:spcAft>
                <a:spcPts val="0"/>
              </a:spcAft>
              <a:buClr>
                <a:srgbClr val="FFFFFF"/>
              </a:buClr>
              <a:buSzPts val="1100"/>
              <a:buChar char="○"/>
            </a:pPr>
            <a:r>
              <a:rPr lang="en-GB">
                <a:solidFill>
                  <a:srgbClr val="FFFFFF"/>
                </a:solidFill>
              </a:rPr>
              <a:t>Fabricate Envelope: </a:t>
            </a:r>
            <a:r>
              <a:rPr lang="en-GB">
                <a:solidFill>
                  <a:srgbClr val="FFFF00"/>
                </a:solidFill>
              </a:rPr>
              <a:t>In Progress</a:t>
            </a:r>
            <a:endParaRPr>
              <a:solidFill>
                <a:srgbClr val="FFFFFF"/>
              </a:solidFill>
            </a:endParaRPr>
          </a:p>
          <a:p>
            <a:pPr indent="-298450" lvl="1" marL="914400" rtl="0" algn="l">
              <a:spcBef>
                <a:spcPts val="0"/>
              </a:spcBef>
              <a:spcAft>
                <a:spcPts val="0"/>
              </a:spcAft>
              <a:buClr>
                <a:srgbClr val="FFFFFF"/>
              </a:buClr>
              <a:buSzPts val="1100"/>
              <a:buChar char="○"/>
            </a:pPr>
            <a:r>
              <a:rPr lang="en-GB">
                <a:solidFill>
                  <a:srgbClr val="FFFFFF"/>
                </a:solidFill>
              </a:rPr>
              <a:t>Print and attach 3D parts</a:t>
            </a:r>
            <a:r>
              <a:rPr lang="en-GB"/>
              <a:t>: </a:t>
            </a:r>
            <a:r>
              <a:rPr lang="en-GB">
                <a:solidFill>
                  <a:srgbClr val="FFFF00"/>
                </a:solidFill>
              </a:rPr>
              <a:t>Upcoming</a:t>
            </a:r>
            <a:endParaRPr>
              <a:solidFill>
                <a:srgbClr val="FFFFFF"/>
              </a:solidFill>
            </a:endParaRPr>
          </a:p>
          <a:p>
            <a:pPr indent="-298450" lvl="1" marL="914400" rtl="0" algn="l">
              <a:spcBef>
                <a:spcPts val="0"/>
              </a:spcBef>
              <a:spcAft>
                <a:spcPts val="0"/>
              </a:spcAft>
              <a:buClr>
                <a:srgbClr val="FFFFFF"/>
              </a:buClr>
              <a:buSzPts val="1100"/>
              <a:buChar char="○"/>
            </a:pPr>
            <a:r>
              <a:rPr lang="en-GB">
                <a:solidFill>
                  <a:srgbClr val="FFFFFF"/>
                </a:solidFill>
              </a:rPr>
              <a:t>Add and wire electronics: </a:t>
            </a:r>
            <a:r>
              <a:rPr lang="en-GB">
                <a:solidFill>
                  <a:srgbClr val="FFFF00"/>
                </a:solidFill>
              </a:rPr>
              <a:t>Upcoming</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1200"/>
              </a:spcBef>
              <a:spcAft>
                <a:spcPts val="1200"/>
              </a:spcAft>
              <a:buNone/>
            </a:pPr>
            <a:r>
              <a:rPr lang="en-GB">
                <a:solidFill>
                  <a:srgbClr val="FFFFFF"/>
                </a:solidFill>
              </a:rPr>
              <a:t>Conclusion: The design phase has concluded. The fabrication phase has started and the prototype is on track to being completed by 4/26. Testing at the flight room at 2300 </a:t>
            </a:r>
            <a:r>
              <a:rPr lang="en-GB">
                <a:solidFill>
                  <a:srgbClr val="FFFFFF"/>
                </a:solidFill>
              </a:rPr>
              <a:t>Delaware</a:t>
            </a:r>
            <a:r>
              <a:rPr lang="en-GB">
                <a:solidFill>
                  <a:srgbClr val="FFFFFF"/>
                </a:solidFill>
              </a:rPr>
              <a:t> to follow</a:t>
            </a:r>
            <a:endParaRPr>
              <a:solidFill>
                <a:srgbClr val="FFFFFF"/>
              </a:solidFil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5" name="Shape 385"/>
        <p:cNvGrpSpPr/>
        <p:nvPr/>
      </p:nvGrpSpPr>
      <p:grpSpPr>
        <a:xfrm>
          <a:off x="0" y="0"/>
          <a:ext cx="0" cy="0"/>
          <a:chOff x="0" y="0"/>
          <a:chExt cx="0" cy="0"/>
        </a:xfrm>
      </p:grpSpPr>
      <p:sp>
        <p:nvSpPr>
          <p:cNvPr id="386" name="Google Shape;386;p35"/>
          <p:cNvSpPr txBox="1"/>
          <p:nvPr>
            <p:ph type="title"/>
          </p:nvPr>
        </p:nvSpPr>
        <p:spPr>
          <a:xfrm>
            <a:off x="1331125" y="381650"/>
            <a:ext cx="7745700" cy="561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New Winch Servos Analysed, Ordered, and </a:t>
            </a:r>
            <a:r>
              <a:rPr lang="en-GB"/>
              <a:t>Received</a:t>
            </a:r>
            <a:endParaRPr/>
          </a:p>
        </p:txBody>
      </p:sp>
      <p:sp>
        <p:nvSpPr>
          <p:cNvPr id="387" name="Google Shape;387;p35"/>
          <p:cNvSpPr txBox="1"/>
          <p:nvPr>
            <p:ph idx="1" type="body"/>
          </p:nvPr>
        </p:nvSpPr>
        <p:spPr>
          <a:xfrm>
            <a:off x="1052550" y="4055250"/>
            <a:ext cx="7038900" cy="651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400"/>
              <a:t>Conclusion: T</a:t>
            </a:r>
            <a:r>
              <a:rPr lang="en-GB" sz="1400"/>
              <a:t>he </a:t>
            </a:r>
            <a:r>
              <a:rPr lang="en-GB" sz="1400">
                <a:solidFill>
                  <a:srgbClr val="FFFFFF"/>
                </a:solidFill>
              </a:rPr>
              <a:t>RC Sail Winch Servo 25T</a:t>
            </a:r>
            <a:r>
              <a:rPr lang="en-GB" sz="1400"/>
              <a:t> is capable of providing the required torque as well as taking positional data with multiple rotations</a:t>
            </a:r>
            <a:endParaRPr sz="1400"/>
          </a:p>
        </p:txBody>
      </p:sp>
      <p:sp>
        <p:nvSpPr>
          <p:cNvPr id="388" name="Google Shape;388;p35"/>
          <p:cNvSpPr txBox="1"/>
          <p:nvPr/>
        </p:nvSpPr>
        <p:spPr>
          <a:xfrm>
            <a:off x="1331125" y="954750"/>
            <a:ext cx="7563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Requirement: Servo must be able to Turn multiple rotations and take positional data while providing the </a:t>
            </a:r>
            <a:r>
              <a:rPr lang="en-GB">
                <a:solidFill>
                  <a:schemeClr val="lt1"/>
                </a:solidFill>
                <a:latin typeface="Lato"/>
                <a:ea typeface="Lato"/>
                <a:cs typeface="Lato"/>
                <a:sym typeface="Lato"/>
              </a:rPr>
              <a:t>required</a:t>
            </a:r>
            <a:r>
              <a:rPr lang="en-GB">
                <a:solidFill>
                  <a:schemeClr val="lt1"/>
                </a:solidFill>
                <a:latin typeface="Lato"/>
                <a:ea typeface="Lato"/>
                <a:cs typeface="Lato"/>
                <a:sym typeface="Lato"/>
              </a:rPr>
              <a:t> torque.</a:t>
            </a:r>
            <a:endParaRPr>
              <a:latin typeface="Lato"/>
              <a:ea typeface="Lato"/>
              <a:cs typeface="Lato"/>
              <a:sym typeface="Lato"/>
            </a:endParaRPr>
          </a:p>
        </p:txBody>
      </p:sp>
      <p:sp>
        <p:nvSpPr>
          <p:cNvPr id="389" name="Google Shape;389;p35"/>
          <p:cNvSpPr txBox="1"/>
          <p:nvPr/>
        </p:nvSpPr>
        <p:spPr>
          <a:xfrm>
            <a:off x="1331125" y="1624538"/>
            <a:ext cx="6773700" cy="23397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New servos had to be </a:t>
            </a:r>
            <a:r>
              <a:rPr lang="en-GB">
                <a:solidFill>
                  <a:srgbClr val="FFFFFF"/>
                </a:solidFill>
                <a:latin typeface="Lato"/>
                <a:ea typeface="Lato"/>
                <a:cs typeface="Lato"/>
                <a:sym typeface="Lato"/>
              </a:rPr>
              <a:t>chosen</a:t>
            </a:r>
            <a:r>
              <a:rPr lang="en-GB">
                <a:solidFill>
                  <a:srgbClr val="FFFFFF"/>
                </a:solidFill>
                <a:latin typeface="Lato"/>
                <a:ea typeface="Lato"/>
                <a:cs typeface="Lato"/>
                <a:sym typeface="Lato"/>
              </a:rPr>
              <a:t> as </a:t>
            </a:r>
            <a:r>
              <a:rPr lang="en-GB">
                <a:solidFill>
                  <a:srgbClr val="FFFFFF"/>
                </a:solidFill>
                <a:latin typeface="Lato"/>
                <a:ea typeface="Lato"/>
                <a:cs typeface="Lato"/>
                <a:sym typeface="Lato"/>
              </a:rPr>
              <a:t>originals</a:t>
            </a:r>
            <a:r>
              <a:rPr lang="en-GB">
                <a:solidFill>
                  <a:srgbClr val="FFFFFF"/>
                </a:solidFill>
                <a:latin typeface="Lato"/>
                <a:ea typeface="Lato"/>
                <a:cs typeface="Lato"/>
                <a:sym typeface="Lato"/>
              </a:rPr>
              <a:t> did not take positional data</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Analysis was done using Servo power to find angular acceleration using the same method as the </a:t>
            </a:r>
            <a:r>
              <a:rPr lang="en-GB">
                <a:solidFill>
                  <a:srgbClr val="FFFFFF"/>
                </a:solidFill>
                <a:latin typeface="Lato"/>
                <a:ea typeface="Lato"/>
                <a:cs typeface="Lato"/>
                <a:sym typeface="Lato"/>
              </a:rPr>
              <a:t>original</a:t>
            </a:r>
            <a:r>
              <a:rPr lang="en-GB">
                <a:solidFill>
                  <a:srgbClr val="FFFFFF"/>
                </a:solidFill>
                <a:latin typeface="Lato"/>
                <a:ea typeface="Lato"/>
                <a:cs typeface="Lato"/>
                <a:sym typeface="Lato"/>
              </a:rPr>
              <a:t> </a:t>
            </a:r>
            <a:r>
              <a:rPr lang="en-GB">
                <a:solidFill>
                  <a:schemeClr val="lt1"/>
                </a:solidFill>
              </a:rPr>
              <a:t>RedCon 360 Degree Digital Metal Gear HV Servo</a:t>
            </a:r>
            <a:endParaRPr>
              <a:solidFill>
                <a:schemeClr val="lt1"/>
              </a:solidFill>
            </a:endParaRPr>
          </a:p>
          <a:p>
            <a:pPr indent="-317500" lvl="0" marL="457200" rtl="0" algn="l">
              <a:spcBef>
                <a:spcPts val="0"/>
              </a:spcBef>
              <a:spcAft>
                <a:spcPts val="0"/>
              </a:spcAft>
              <a:buClr>
                <a:schemeClr val="lt1"/>
              </a:buClr>
              <a:buSzPts val="1400"/>
              <a:buChar char="●"/>
            </a:pPr>
            <a:r>
              <a:rPr lang="en-GB">
                <a:solidFill>
                  <a:schemeClr val="lt1"/>
                </a:solidFill>
              </a:rPr>
              <a:t>It was found that the </a:t>
            </a:r>
            <a:r>
              <a:rPr lang="en-GB">
                <a:solidFill>
                  <a:schemeClr val="lt1"/>
                </a:solidFill>
                <a:latin typeface="Lato"/>
                <a:ea typeface="Lato"/>
                <a:cs typeface="Lato"/>
                <a:sym typeface="Lato"/>
              </a:rPr>
              <a:t>The </a:t>
            </a:r>
            <a:r>
              <a:rPr lang="en-GB">
                <a:solidFill>
                  <a:srgbClr val="FFFFFF"/>
                </a:solidFill>
                <a:latin typeface="Lato"/>
                <a:ea typeface="Lato"/>
                <a:cs typeface="Lato"/>
                <a:sym typeface="Lato"/>
              </a:rPr>
              <a:t>RC Sail Winch Servo 25T</a:t>
            </a:r>
            <a:r>
              <a:rPr lang="en-GB">
                <a:solidFill>
                  <a:schemeClr val="lt1"/>
                </a:solidFill>
                <a:latin typeface="Lato"/>
                <a:ea typeface="Lato"/>
                <a:cs typeface="Lato"/>
                <a:sym typeface="Lato"/>
              </a:rPr>
              <a:t> should be able to provide the maximum worst case needed torque 0.2NM  which is less then the 1.04NM stall torque</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 same method used to analysis the </a:t>
            </a:r>
            <a:r>
              <a:rPr lang="en-GB">
                <a:solidFill>
                  <a:schemeClr val="lt1"/>
                </a:solidFill>
              </a:rPr>
              <a:t>RedCon 360 Degree Digital Metal Gear HV Servo was applied here, where </a:t>
            </a:r>
            <a:r>
              <a:rPr lang="en-GB">
                <a:solidFill>
                  <a:schemeClr val="lt1"/>
                </a:solidFill>
                <a:latin typeface="Lato"/>
                <a:ea typeface="Lato"/>
                <a:cs typeface="Lato"/>
                <a:sym typeface="Lato"/>
              </a:rPr>
              <a:t>ꞇ = lɑ , ɑ was found using power values, and l was found using solidworks analysis</a:t>
            </a:r>
            <a:endParaRPr>
              <a:solidFill>
                <a:schemeClr val="lt1"/>
              </a:solidFill>
              <a:latin typeface="Lato"/>
              <a:ea typeface="Lato"/>
              <a:cs typeface="Lato"/>
              <a:sym typeface="Lato"/>
            </a:endParaRPr>
          </a:p>
          <a:p>
            <a:pPr indent="-317500" lvl="0" marL="457200" rtl="0" algn="l">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 </a:t>
            </a:r>
            <a:r>
              <a:rPr lang="en-GB">
                <a:solidFill>
                  <a:srgbClr val="FFFFFF"/>
                </a:solidFill>
                <a:latin typeface="Lato"/>
                <a:ea typeface="Lato"/>
                <a:cs typeface="Lato"/>
                <a:sym typeface="Lato"/>
              </a:rPr>
              <a:t>RC Sail Winch Servo 25T</a:t>
            </a:r>
            <a:r>
              <a:rPr lang="en-GB">
                <a:solidFill>
                  <a:schemeClr val="lt1"/>
                </a:solidFill>
                <a:latin typeface="Lato"/>
                <a:ea typeface="Lato"/>
                <a:cs typeface="Lato"/>
                <a:sym typeface="Lato"/>
              </a:rPr>
              <a:t> takes positional data and can make 5.5 full turns</a:t>
            </a:r>
            <a:endParaRPr>
              <a:solidFill>
                <a:schemeClr val="lt1"/>
              </a:solidFill>
              <a:latin typeface="Lato"/>
              <a:ea typeface="Lato"/>
              <a:cs typeface="Lato"/>
              <a:sym typeface="Lato"/>
            </a:endParaRPr>
          </a:p>
        </p:txBody>
      </p:sp>
      <p:sp>
        <p:nvSpPr>
          <p:cNvPr id="390" name="Google Shape;390;p35"/>
          <p:cNvSpPr txBox="1"/>
          <p:nvPr/>
        </p:nvSpPr>
        <p:spPr>
          <a:xfrm>
            <a:off x="8236200" y="-3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4" name="Shape 394"/>
        <p:cNvGrpSpPr/>
        <p:nvPr/>
      </p:nvGrpSpPr>
      <p:grpSpPr>
        <a:xfrm>
          <a:off x="0" y="0"/>
          <a:ext cx="0" cy="0"/>
          <a:chOff x="0" y="0"/>
          <a:chExt cx="0" cy="0"/>
        </a:xfrm>
      </p:grpSpPr>
      <p:sp>
        <p:nvSpPr>
          <p:cNvPr id="395" name="Google Shape;395;p36"/>
          <p:cNvSpPr txBox="1"/>
          <p:nvPr>
            <p:ph type="title"/>
          </p:nvPr>
        </p:nvSpPr>
        <p:spPr>
          <a:xfrm>
            <a:off x="1297500" y="15170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Payload Bay Added to CAD</a:t>
            </a:r>
            <a:endParaRPr/>
          </a:p>
        </p:txBody>
      </p:sp>
      <p:pic>
        <p:nvPicPr>
          <p:cNvPr id="396" name="Google Shape;396;p36"/>
          <p:cNvPicPr preferRelativeResize="0"/>
          <p:nvPr/>
        </p:nvPicPr>
        <p:blipFill>
          <a:blip r:embed="rId3">
            <a:alphaModFix/>
          </a:blip>
          <a:stretch>
            <a:fillRect/>
          </a:stretch>
        </p:blipFill>
        <p:spPr>
          <a:xfrm>
            <a:off x="2264411" y="1200925"/>
            <a:ext cx="4615176" cy="3111100"/>
          </a:xfrm>
          <a:prstGeom prst="rect">
            <a:avLst/>
          </a:prstGeom>
          <a:noFill/>
          <a:ln>
            <a:noFill/>
          </a:ln>
        </p:spPr>
      </p:pic>
      <p:pic>
        <p:nvPicPr>
          <p:cNvPr id="397" name="Google Shape;397;p36"/>
          <p:cNvPicPr preferRelativeResize="0"/>
          <p:nvPr/>
        </p:nvPicPr>
        <p:blipFill>
          <a:blip r:embed="rId4">
            <a:alphaModFix/>
          </a:blip>
          <a:stretch>
            <a:fillRect/>
          </a:stretch>
        </p:blipFill>
        <p:spPr>
          <a:xfrm>
            <a:off x="2264400" y="3827900"/>
            <a:ext cx="410575" cy="484125"/>
          </a:xfrm>
          <a:prstGeom prst="rect">
            <a:avLst/>
          </a:prstGeom>
          <a:noFill/>
          <a:ln>
            <a:noFill/>
          </a:ln>
        </p:spPr>
      </p:pic>
      <p:sp>
        <p:nvSpPr>
          <p:cNvPr id="398" name="Google Shape;398;p36"/>
          <p:cNvSpPr txBox="1"/>
          <p:nvPr/>
        </p:nvSpPr>
        <p:spPr>
          <a:xfrm>
            <a:off x="3402125" y="3869850"/>
            <a:ext cx="1983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Isometric Front, Right</a:t>
            </a:r>
            <a:endParaRPr>
              <a:latin typeface="Lato"/>
              <a:ea typeface="Lato"/>
              <a:cs typeface="Lato"/>
              <a:sym typeface="Lato"/>
            </a:endParaRPr>
          </a:p>
        </p:txBody>
      </p:sp>
      <p:cxnSp>
        <p:nvCxnSpPr>
          <p:cNvPr id="399" name="Google Shape;399;p36"/>
          <p:cNvCxnSpPr/>
          <p:nvPr/>
        </p:nvCxnSpPr>
        <p:spPr>
          <a:xfrm>
            <a:off x="4619075" y="2792500"/>
            <a:ext cx="6600" cy="820200"/>
          </a:xfrm>
          <a:prstGeom prst="straightConnector1">
            <a:avLst/>
          </a:prstGeom>
          <a:noFill/>
          <a:ln cap="flat" cmpd="sng" w="9525">
            <a:solidFill>
              <a:srgbClr val="FF0000"/>
            </a:solidFill>
            <a:prstDash val="solid"/>
            <a:round/>
            <a:headEnd len="med" w="med" type="diamond"/>
            <a:tailEnd len="med" w="med" type="diamond"/>
          </a:ln>
        </p:spPr>
      </p:cxnSp>
      <p:sp>
        <p:nvSpPr>
          <p:cNvPr id="400" name="Google Shape;400;p36"/>
          <p:cNvSpPr txBox="1"/>
          <p:nvPr/>
        </p:nvSpPr>
        <p:spPr>
          <a:xfrm>
            <a:off x="4572000" y="2861250"/>
            <a:ext cx="82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58mm</a:t>
            </a:r>
            <a:endParaRPr>
              <a:latin typeface="Lato"/>
              <a:ea typeface="Lato"/>
              <a:cs typeface="Lato"/>
              <a:sym typeface="Lato"/>
            </a:endParaRPr>
          </a:p>
        </p:txBody>
      </p:sp>
      <p:cxnSp>
        <p:nvCxnSpPr>
          <p:cNvPr id="401" name="Google Shape;401;p36"/>
          <p:cNvCxnSpPr/>
          <p:nvPr/>
        </p:nvCxnSpPr>
        <p:spPr>
          <a:xfrm flipH="1" rot="10800000">
            <a:off x="2911300" y="3283225"/>
            <a:ext cx="1438800" cy="1800"/>
          </a:xfrm>
          <a:prstGeom prst="straightConnector1">
            <a:avLst/>
          </a:prstGeom>
          <a:noFill/>
          <a:ln cap="flat" cmpd="sng" w="9525">
            <a:solidFill>
              <a:srgbClr val="FF0000"/>
            </a:solidFill>
            <a:prstDash val="solid"/>
            <a:round/>
            <a:headEnd len="med" w="med" type="diamond"/>
            <a:tailEnd len="med" w="med" type="diamond"/>
          </a:ln>
        </p:spPr>
      </p:cxnSp>
      <p:sp>
        <p:nvSpPr>
          <p:cNvPr id="402" name="Google Shape;402;p36"/>
          <p:cNvSpPr txBox="1"/>
          <p:nvPr/>
        </p:nvSpPr>
        <p:spPr>
          <a:xfrm>
            <a:off x="3207125" y="3002500"/>
            <a:ext cx="78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153mm</a:t>
            </a:r>
            <a:endParaRPr>
              <a:latin typeface="Lato"/>
              <a:ea typeface="Lato"/>
              <a:cs typeface="Lato"/>
              <a:sym typeface="Lato"/>
            </a:endParaRPr>
          </a:p>
        </p:txBody>
      </p:sp>
      <p:sp>
        <p:nvSpPr>
          <p:cNvPr id="403" name="Google Shape;403;p36"/>
          <p:cNvSpPr txBox="1"/>
          <p:nvPr/>
        </p:nvSpPr>
        <p:spPr>
          <a:xfrm>
            <a:off x="114325" y="2419350"/>
            <a:ext cx="19230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Ultrasonic sensor used for landing was, moved to bottom of the bay, in order to have clear line of sight down</a:t>
            </a:r>
            <a:endParaRPr>
              <a:solidFill>
                <a:srgbClr val="FFFFFF"/>
              </a:solidFill>
              <a:latin typeface="Lato"/>
              <a:ea typeface="Lato"/>
              <a:cs typeface="Lato"/>
              <a:sym typeface="Lato"/>
            </a:endParaRPr>
          </a:p>
        </p:txBody>
      </p:sp>
      <p:cxnSp>
        <p:nvCxnSpPr>
          <p:cNvPr id="404" name="Google Shape;404;p36"/>
          <p:cNvCxnSpPr>
            <a:stCxn id="403" idx="3"/>
            <a:endCxn id="405" idx="2"/>
          </p:cNvCxnSpPr>
          <p:nvPr/>
        </p:nvCxnSpPr>
        <p:spPr>
          <a:xfrm>
            <a:off x="2037325" y="3158100"/>
            <a:ext cx="1257300" cy="589200"/>
          </a:xfrm>
          <a:prstGeom prst="straightConnector1">
            <a:avLst/>
          </a:prstGeom>
          <a:noFill/>
          <a:ln cap="flat" cmpd="sng" w="9525">
            <a:solidFill>
              <a:srgbClr val="9900FF"/>
            </a:solidFill>
            <a:prstDash val="solid"/>
            <a:round/>
            <a:headEnd len="med" w="med" type="none"/>
            <a:tailEnd len="med" w="med" type="triangle"/>
          </a:ln>
        </p:spPr>
      </p:cxnSp>
      <p:sp>
        <p:nvSpPr>
          <p:cNvPr id="405" name="Google Shape;405;p36"/>
          <p:cNvSpPr/>
          <p:nvPr/>
        </p:nvSpPr>
        <p:spPr>
          <a:xfrm>
            <a:off x="3294525" y="3565700"/>
            <a:ext cx="786600" cy="363000"/>
          </a:xfrm>
          <a:prstGeom prst="ellipse">
            <a:avLst/>
          </a:prstGeom>
          <a:noFill/>
          <a:ln cap="flat" cmpd="sng" w="9525">
            <a:solidFill>
              <a:srgbClr val="99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36"/>
          <p:cNvSpPr txBox="1"/>
          <p:nvPr/>
        </p:nvSpPr>
        <p:spPr>
          <a:xfrm>
            <a:off x="6952150" y="1788300"/>
            <a:ext cx="22455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Landing area was dimensioned in order to fit the Mag Arrow senor which has a </a:t>
            </a:r>
            <a:r>
              <a:rPr lang="en-GB">
                <a:solidFill>
                  <a:srgbClr val="FFFFFF"/>
                </a:solidFill>
                <a:latin typeface="Lato"/>
                <a:ea typeface="Lato"/>
                <a:cs typeface="Lato"/>
                <a:sym typeface="Lato"/>
              </a:rPr>
              <a:t>height</a:t>
            </a:r>
            <a:r>
              <a:rPr lang="en-GB">
                <a:solidFill>
                  <a:srgbClr val="FFFFFF"/>
                </a:solidFill>
                <a:latin typeface="Lato"/>
                <a:ea typeface="Lato"/>
                <a:cs typeface="Lato"/>
                <a:sym typeface="Lato"/>
              </a:rPr>
              <a:t> and width dimensions of 50x150mm</a:t>
            </a:r>
            <a:endParaRPr>
              <a:solidFill>
                <a:srgbClr val="FFFFFF"/>
              </a:solidFill>
              <a:latin typeface="Lato"/>
              <a:ea typeface="Lato"/>
              <a:cs typeface="Lato"/>
              <a:sym typeface="Lato"/>
            </a:endParaRPr>
          </a:p>
        </p:txBody>
      </p:sp>
      <p:cxnSp>
        <p:nvCxnSpPr>
          <p:cNvPr id="407" name="Google Shape;407;p36"/>
          <p:cNvCxnSpPr/>
          <p:nvPr/>
        </p:nvCxnSpPr>
        <p:spPr>
          <a:xfrm>
            <a:off x="5452775" y="2879900"/>
            <a:ext cx="9000" cy="719400"/>
          </a:xfrm>
          <a:prstGeom prst="straightConnector1">
            <a:avLst/>
          </a:prstGeom>
          <a:noFill/>
          <a:ln cap="flat" cmpd="sng" w="9525">
            <a:solidFill>
              <a:srgbClr val="0000FF"/>
            </a:solidFill>
            <a:prstDash val="solid"/>
            <a:round/>
            <a:headEnd len="med" w="med" type="diamond"/>
            <a:tailEnd len="med" w="med" type="diamond"/>
          </a:ln>
        </p:spPr>
      </p:cxnSp>
      <p:sp>
        <p:nvSpPr>
          <p:cNvPr id="408" name="Google Shape;408;p36"/>
          <p:cNvSpPr txBox="1"/>
          <p:nvPr/>
        </p:nvSpPr>
        <p:spPr>
          <a:xfrm>
            <a:off x="5395613" y="2958000"/>
            <a:ext cx="786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50mm</a:t>
            </a:r>
            <a:endParaRPr>
              <a:latin typeface="Lato"/>
              <a:ea typeface="Lato"/>
              <a:cs typeface="Lato"/>
              <a:sym typeface="Lato"/>
            </a:endParaRPr>
          </a:p>
        </p:txBody>
      </p:sp>
      <p:cxnSp>
        <p:nvCxnSpPr>
          <p:cNvPr id="409" name="Google Shape;409;p36"/>
          <p:cNvCxnSpPr>
            <a:stCxn id="406" idx="1"/>
          </p:cNvCxnSpPr>
          <p:nvPr/>
        </p:nvCxnSpPr>
        <p:spPr>
          <a:xfrm flipH="1">
            <a:off x="6447850" y="2527050"/>
            <a:ext cx="504300" cy="682500"/>
          </a:xfrm>
          <a:prstGeom prst="straightConnector1">
            <a:avLst/>
          </a:prstGeom>
          <a:noFill/>
          <a:ln cap="flat" cmpd="sng" w="9525">
            <a:solidFill>
              <a:srgbClr val="0000FF"/>
            </a:solidFill>
            <a:prstDash val="solid"/>
            <a:round/>
            <a:headEnd len="med" w="med" type="none"/>
            <a:tailEnd len="med" w="med" type="triangle"/>
          </a:ln>
        </p:spPr>
      </p:cxnSp>
      <p:cxnSp>
        <p:nvCxnSpPr>
          <p:cNvPr id="410" name="Google Shape;410;p36"/>
          <p:cNvCxnSpPr/>
          <p:nvPr/>
        </p:nvCxnSpPr>
        <p:spPr>
          <a:xfrm rot="10800000">
            <a:off x="4753575" y="3552150"/>
            <a:ext cx="1210200" cy="27000"/>
          </a:xfrm>
          <a:prstGeom prst="straightConnector1">
            <a:avLst/>
          </a:prstGeom>
          <a:noFill/>
          <a:ln cap="flat" cmpd="sng" w="9525">
            <a:solidFill>
              <a:srgbClr val="0000FF"/>
            </a:solidFill>
            <a:prstDash val="dash"/>
            <a:round/>
            <a:headEnd len="med" w="med" type="diamond"/>
            <a:tailEnd len="med" w="med" type="diamond"/>
          </a:ln>
        </p:spPr>
      </p:cxnSp>
      <p:sp>
        <p:nvSpPr>
          <p:cNvPr id="411" name="Google Shape;411;p36"/>
          <p:cNvSpPr txBox="1"/>
          <p:nvPr/>
        </p:nvSpPr>
        <p:spPr>
          <a:xfrm>
            <a:off x="5136675" y="3612700"/>
            <a:ext cx="827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150mm</a:t>
            </a:r>
            <a:endParaRPr>
              <a:latin typeface="Lato"/>
              <a:ea typeface="Lato"/>
              <a:cs typeface="Lato"/>
              <a:sym typeface="Lato"/>
            </a:endParaRPr>
          </a:p>
        </p:txBody>
      </p:sp>
      <p:sp>
        <p:nvSpPr>
          <p:cNvPr id="412" name="Google Shape;412;p36"/>
          <p:cNvSpPr txBox="1"/>
          <p:nvPr/>
        </p:nvSpPr>
        <p:spPr>
          <a:xfrm>
            <a:off x="1351300" y="4343600"/>
            <a:ext cx="708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by dimensioning the Payload Bay to 153x153x58mm, it shall be able to hold the MagArrow payload, while still keeping an overall height of &lt;6” (size of 3D printer Bed)</a:t>
            </a:r>
            <a:endParaRPr>
              <a:solidFill>
                <a:srgbClr val="FFFFFF"/>
              </a:solidFill>
              <a:latin typeface="Lato"/>
              <a:ea typeface="Lato"/>
              <a:cs typeface="Lato"/>
              <a:sym typeface="Lato"/>
            </a:endParaRPr>
          </a:p>
        </p:txBody>
      </p:sp>
      <p:sp>
        <p:nvSpPr>
          <p:cNvPr id="413" name="Google Shape;413;p36"/>
          <p:cNvSpPr txBox="1"/>
          <p:nvPr/>
        </p:nvSpPr>
        <p:spPr>
          <a:xfrm>
            <a:off x="1297500" y="705975"/>
            <a:ext cx="6985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Requirement</a:t>
            </a:r>
            <a:r>
              <a:rPr lang="en-GB">
                <a:solidFill>
                  <a:srgbClr val="FFFFFF"/>
                </a:solidFill>
                <a:latin typeface="Lato"/>
                <a:ea typeface="Lato"/>
                <a:cs typeface="Lato"/>
                <a:sym typeface="Lato"/>
              </a:rPr>
              <a:t>: Holding shall be able to contain the MagArrow (1000x150x50mm)</a:t>
            </a:r>
            <a:endParaRPr>
              <a:solidFill>
                <a:srgbClr val="FFFFFF"/>
              </a:solidFill>
              <a:latin typeface="Lato"/>
              <a:ea typeface="Lato"/>
              <a:cs typeface="Lato"/>
              <a:sym typeface="Lato"/>
            </a:endParaRPr>
          </a:p>
        </p:txBody>
      </p:sp>
      <p:cxnSp>
        <p:nvCxnSpPr>
          <p:cNvPr id="414" name="Google Shape;414;p36"/>
          <p:cNvCxnSpPr/>
          <p:nvPr/>
        </p:nvCxnSpPr>
        <p:spPr>
          <a:xfrm flipH="1">
            <a:off x="2682800" y="1701050"/>
            <a:ext cx="6600" cy="1902900"/>
          </a:xfrm>
          <a:prstGeom prst="straightConnector1">
            <a:avLst/>
          </a:prstGeom>
          <a:noFill/>
          <a:ln cap="flat" cmpd="sng" w="9525">
            <a:solidFill>
              <a:srgbClr val="FF0000"/>
            </a:solidFill>
            <a:prstDash val="solid"/>
            <a:round/>
            <a:headEnd len="med" w="med" type="diamond"/>
            <a:tailEnd len="med" w="med" type="diamond"/>
          </a:ln>
        </p:spPr>
      </p:cxnSp>
      <p:sp>
        <p:nvSpPr>
          <p:cNvPr id="415" name="Google Shape;415;p36"/>
          <p:cNvSpPr txBox="1"/>
          <p:nvPr/>
        </p:nvSpPr>
        <p:spPr>
          <a:xfrm>
            <a:off x="2371175" y="2003600"/>
            <a:ext cx="45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6”</a:t>
            </a:r>
            <a:endParaRPr>
              <a:latin typeface="Lato"/>
              <a:ea typeface="Lato"/>
              <a:cs typeface="Lato"/>
              <a:sym typeface="Lato"/>
            </a:endParaRPr>
          </a:p>
        </p:txBody>
      </p:sp>
      <p:sp>
        <p:nvSpPr>
          <p:cNvPr id="416" name="Google Shape;416;p36"/>
          <p:cNvSpPr txBox="1"/>
          <p:nvPr/>
        </p:nvSpPr>
        <p:spPr>
          <a:xfrm>
            <a:off x="8236200" y="-3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
        <p:nvSpPr>
          <p:cNvPr id="417" name="Google Shape;417;p36"/>
          <p:cNvSpPr txBox="1"/>
          <p:nvPr/>
        </p:nvSpPr>
        <p:spPr>
          <a:xfrm>
            <a:off x="5576513" y="151688"/>
            <a:ext cx="1022400" cy="576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2400">
                <a:solidFill>
                  <a:srgbClr val="FFFFFF"/>
                </a:solidFill>
              </a:rPr>
              <a:t>V3.28</a:t>
            </a:r>
            <a:endParaRPr sz="2400">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37"/>
          <p:cNvSpPr txBox="1"/>
          <p:nvPr>
            <p:ph type="title"/>
          </p:nvPr>
        </p:nvSpPr>
        <p:spPr>
          <a:xfrm>
            <a:off x="1297500" y="393750"/>
            <a:ext cx="7402800" cy="540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Gores Created to Make 3D Ellipsoid from 2D Nylon</a:t>
            </a:r>
            <a:endParaRPr/>
          </a:p>
        </p:txBody>
      </p:sp>
      <p:sp>
        <p:nvSpPr>
          <p:cNvPr id="423" name="Google Shape;423;p37"/>
          <p:cNvSpPr txBox="1"/>
          <p:nvPr/>
        </p:nvSpPr>
        <p:spPr>
          <a:xfrm>
            <a:off x="1297500" y="902025"/>
            <a:ext cx="775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Requirement</a:t>
            </a:r>
            <a:r>
              <a:rPr lang="en-GB">
                <a:solidFill>
                  <a:srgbClr val="FFFFFF"/>
                </a:solidFill>
                <a:latin typeface="Lato"/>
                <a:ea typeface="Lato"/>
                <a:cs typeface="Lato"/>
                <a:sym typeface="Lato"/>
              </a:rPr>
              <a:t>: </a:t>
            </a:r>
            <a:r>
              <a:rPr lang="en-GB">
                <a:solidFill>
                  <a:schemeClr val="lt1"/>
                </a:solidFill>
                <a:latin typeface="Lato"/>
                <a:ea typeface="Lato"/>
                <a:cs typeface="Lato"/>
                <a:sym typeface="Lato"/>
              </a:rPr>
              <a:t>Gores shall be dimensioned </a:t>
            </a:r>
            <a:r>
              <a:rPr lang="en-GB">
                <a:solidFill>
                  <a:srgbClr val="FFFFFF"/>
                </a:solidFill>
                <a:latin typeface="Lato"/>
                <a:ea typeface="Lato"/>
                <a:cs typeface="Lato"/>
                <a:sym typeface="Lato"/>
              </a:rPr>
              <a:t>to fabricate </a:t>
            </a:r>
            <a:r>
              <a:rPr lang="en-GB">
                <a:solidFill>
                  <a:srgbClr val="FFFFFF"/>
                </a:solidFill>
                <a:latin typeface="Lato"/>
                <a:ea typeface="Lato"/>
                <a:cs typeface="Lato"/>
                <a:sym typeface="Lato"/>
              </a:rPr>
              <a:t>ellipsoidal</a:t>
            </a:r>
            <a:r>
              <a:rPr lang="en-GB">
                <a:solidFill>
                  <a:srgbClr val="FFFFFF"/>
                </a:solidFill>
                <a:latin typeface="Lato"/>
                <a:ea typeface="Lato"/>
                <a:cs typeface="Lato"/>
                <a:sym typeface="Lato"/>
              </a:rPr>
              <a:t> envelope (108x108x40”)</a:t>
            </a:r>
            <a:endParaRPr>
              <a:solidFill>
                <a:srgbClr val="FFFFFF"/>
              </a:solidFill>
              <a:latin typeface="Lato"/>
              <a:ea typeface="Lato"/>
              <a:cs typeface="Lato"/>
              <a:sym typeface="Lato"/>
            </a:endParaRPr>
          </a:p>
        </p:txBody>
      </p:sp>
      <p:sp>
        <p:nvSpPr>
          <p:cNvPr id="424" name="Google Shape;424;p37"/>
          <p:cNvSpPr txBox="1"/>
          <p:nvPr/>
        </p:nvSpPr>
        <p:spPr>
          <a:xfrm>
            <a:off x="1116150" y="4182025"/>
            <a:ext cx="69117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The envelope can be fabricated using 12 gores, each with a width of 1/12 the circumference of the envelope or 28.5” (28.26” + ¼” to account for </a:t>
            </a:r>
            <a:r>
              <a:rPr lang="en-GB">
                <a:solidFill>
                  <a:srgbClr val="FFFFFF"/>
                </a:solidFill>
                <a:latin typeface="Lato"/>
                <a:ea typeface="Lato"/>
                <a:cs typeface="Lato"/>
                <a:sym typeface="Lato"/>
              </a:rPr>
              <a:t>stitching</a:t>
            </a:r>
            <a:r>
              <a:rPr lang="en-GB">
                <a:solidFill>
                  <a:srgbClr val="FFFFFF"/>
                </a:solidFill>
                <a:latin typeface="Lato"/>
                <a:ea typeface="Lato"/>
                <a:cs typeface="Lato"/>
                <a:sym typeface="Lato"/>
              </a:rPr>
              <a:t>) , and a height of half the vertical circumference of 122.5”</a:t>
            </a:r>
            <a:endParaRPr>
              <a:solidFill>
                <a:srgbClr val="FFFFFF"/>
              </a:solidFill>
              <a:latin typeface="Lato"/>
              <a:ea typeface="Lato"/>
              <a:cs typeface="Lato"/>
              <a:sym typeface="Lato"/>
            </a:endParaRPr>
          </a:p>
        </p:txBody>
      </p:sp>
      <p:sp>
        <p:nvSpPr>
          <p:cNvPr id="425" name="Google Shape;425;p37"/>
          <p:cNvSpPr txBox="1"/>
          <p:nvPr/>
        </p:nvSpPr>
        <p:spPr>
          <a:xfrm>
            <a:off x="6829300" y="1348900"/>
            <a:ext cx="20928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The 12 gores will be fabricated in 24 parts, with each gore being cut in half in order to fit the size of the Nylon sheet.</a:t>
            </a:r>
            <a:endParaRPr>
              <a:solidFill>
                <a:srgbClr val="FFFFFF"/>
              </a:solidFill>
              <a:latin typeface="Lato"/>
              <a:ea typeface="Lato"/>
              <a:cs typeface="Lato"/>
              <a:sym typeface="Lato"/>
            </a:endParaRPr>
          </a:p>
        </p:txBody>
      </p:sp>
      <p:sp>
        <p:nvSpPr>
          <p:cNvPr id="426" name="Google Shape;426;p37"/>
          <p:cNvSpPr txBox="1"/>
          <p:nvPr/>
        </p:nvSpPr>
        <p:spPr>
          <a:xfrm>
            <a:off x="8236200" y="-3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
        <p:nvSpPr>
          <p:cNvPr id="427" name="Google Shape;427;p37"/>
          <p:cNvSpPr txBox="1"/>
          <p:nvPr/>
        </p:nvSpPr>
        <p:spPr>
          <a:xfrm>
            <a:off x="47075" y="1787825"/>
            <a:ext cx="1311000" cy="190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Using </a:t>
            </a:r>
            <a:r>
              <a:rPr lang="en-GB">
                <a:solidFill>
                  <a:srgbClr val="FFFFFF"/>
                </a:solidFill>
                <a:latin typeface="Lato"/>
                <a:ea typeface="Lato"/>
                <a:cs typeface="Lato"/>
                <a:sym typeface="Lato"/>
              </a:rPr>
              <a:t>Triangle</a:t>
            </a:r>
            <a:r>
              <a:rPr lang="en-GB">
                <a:solidFill>
                  <a:srgbClr val="FFFFFF"/>
                </a:solidFill>
                <a:latin typeface="Lato"/>
                <a:ea typeface="Lato"/>
                <a:cs typeface="Lato"/>
                <a:sym typeface="Lato"/>
              </a:rPr>
              <a:t> Geometry and Law of sines the radius for the curves of each gore was found to be 138.25”</a:t>
            </a:r>
            <a:endParaRPr>
              <a:solidFill>
                <a:srgbClr val="FFFFFF"/>
              </a:solidFill>
              <a:latin typeface="Lato"/>
              <a:ea typeface="Lato"/>
              <a:cs typeface="Lato"/>
              <a:sym typeface="Lato"/>
            </a:endParaRPr>
          </a:p>
        </p:txBody>
      </p:sp>
      <p:pic>
        <p:nvPicPr>
          <p:cNvPr id="428" name="Google Shape;428;p37"/>
          <p:cNvPicPr preferRelativeResize="0"/>
          <p:nvPr/>
        </p:nvPicPr>
        <p:blipFill rotWithShape="1">
          <a:blip r:embed="rId3">
            <a:alphaModFix/>
          </a:blip>
          <a:srcRect b="15497" l="0" r="0" t="16737"/>
          <a:stretch/>
        </p:blipFill>
        <p:spPr>
          <a:xfrm>
            <a:off x="1312475" y="1302237"/>
            <a:ext cx="5516825" cy="2803826"/>
          </a:xfrm>
          <a:prstGeom prst="rect">
            <a:avLst/>
          </a:prstGeom>
          <a:noFill/>
          <a:ln>
            <a:noFill/>
          </a:ln>
        </p:spPr>
      </p:pic>
      <p:sp>
        <p:nvSpPr>
          <p:cNvPr id="429" name="Google Shape;429;p37"/>
          <p:cNvSpPr txBox="1"/>
          <p:nvPr/>
        </p:nvSpPr>
        <p:spPr>
          <a:xfrm>
            <a:off x="6873850" y="2611000"/>
            <a:ext cx="20037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The </a:t>
            </a:r>
            <a:r>
              <a:rPr lang="en-GB">
                <a:solidFill>
                  <a:srgbClr val="FFFFFF"/>
                </a:solidFill>
                <a:latin typeface="Lato"/>
                <a:ea typeface="Lato"/>
                <a:cs typeface="Lato"/>
                <a:sym typeface="Lato"/>
              </a:rPr>
              <a:t>width</a:t>
            </a:r>
            <a:r>
              <a:rPr lang="en-GB">
                <a:solidFill>
                  <a:srgbClr val="FFFFFF"/>
                </a:solidFill>
                <a:latin typeface="Lato"/>
                <a:ea typeface="Lato"/>
                <a:cs typeface="Lato"/>
                <a:sym typeface="Lato"/>
              </a:rPr>
              <a:t> cannot be made any smaller as the volume would drop below 4m</a:t>
            </a:r>
            <a:r>
              <a:rPr baseline="30000" lang="en-GB">
                <a:solidFill>
                  <a:srgbClr val="FFFFFF"/>
                </a:solidFill>
                <a:latin typeface="Lato"/>
                <a:ea typeface="Lato"/>
                <a:cs typeface="Lato"/>
                <a:sym typeface="Lato"/>
              </a:rPr>
              <a:t>3</a:t>
            </a:r>
            <a:r>
              <a:rPr lang="en-GB">
                <a:solidFill>
                  <a:srgbClr val="FFFFFF"/>
                </a:solidFill>
                <a:latin typeface="Lato"/>
                <a:ea typeface="Lato"/>
                <a:cs typeface="Lato"/>
                <a:sym typeface="Lato"/>
              </a:rPr>
              <a:t>, if larger the excess can be </a:t>
            </a:r>
            <a:r>
              <a:rPr lang="en-GB">
                <a:solidFill>
                  <a:srgbClr val="FFFFFF"/>
                </a:solidFill>
                <a:latin typeface="Lato"/>
                <a:ea typeface="Lato"/>
                <a:cs typeface="Lato"/>
                <a:sym typeface="Lato"/>
              </a:rPr>
              <a:t>sewn</a:t>
            </a:r>
            <a:r>
              <a:rPr lang="en-GB">
                <a:solidFill>
                  <a:srgbClr val="FFFFFF"/>
                </a:solidFill>
                <a:latin typeface="Lato"/>
                <a:ea typeface="Lato"/>
                <a:cs typeface="Lato"/>
                <a:sym typeface="Lato"/>
              </a:rPr>
              <a:t> taut.</a:t>
            </a:r>
            <a:endParaRPr>
              <a:solidFill>
                <a:srgbClr val="FFFFFF"/>
              </a:solidFill>
              <a:latin typeface="Lato"/>
              <a:ea typeface="Lato"/>
              <a:cs typeface="Lato"/>
              <a:sym typeface="Lato"/>
            </a:endParaRPr>
          </a:p>
        </p:txBody>
      </p:sp>
      <p:cxnSp>
        <p:nvCxnSpPr>
          <p:cNvPr id="430" name="Google Shape;430;p37"/>
          <p:cNvCxnSpPr/>
          <p:nvPr/>
        </p:nvCxnSpPr>
        <p:spPr>
          <a:xfrm flipH="1" rot="10800000">
            <a:off x="1754850" y="1492700"/>
            <a:ext cx="181500" cy="1311000"/>
          </a:xfrm>
          <a:prstGeom prst="straightConnector1">
            <a:avLst/>
          </a:prstGeom>
          <a:noFill/>
          <a:ln cap="flat" cmpd="sng" w="9525">
            <a:solidFill>
              <a:srgbClr val="0000FF"/>
            </a:solidFill>
            <a:prstDash val="solid"/>
            <a:round/>
            <a:headEnd len="med" w="med" type="none"/>
            <a:tailEnd len="med" w="med" type="none"/>
          </a:ln>
        </p:spPr>
      </p:cxnSp>
      <p:cxnSp>
        <p:nvCxnSpPr>
          <p:cNvPr id="431" name="Google Shape;431;p37"/>
          <p:cNvCxnSpPr/>
          <p:nvPr/>
        </p:nvCxnSpPr>
        <p:spPr>
          <a:xfrm>
            <a:off x="1862425" y="2084300"/>
            <a:ext cx="2346600" cy="712800"/>
          </a:xfrm>
          <a:prstGeom prst="straightConnector1">
            <a:avLst/>
          </a:prstGeom>
          <a:noFill/>
          <a:ln cap="flat" cmpd="sng" w="9525">
            <a:solidFill>
              <a:srgbClr val="0000FF"/>
            </a:solidFill>
            <a:prstDash val="solid"/>
            <a:round/>
            <a:headEnd len="med" w="med" type="none"/>
            <a:tailEnd len="med" w="med" type="none"/>
          </a:ln>
        </p:spPr>
      </p:cxnSp>
      <p:cxnSp>
        <p:nvCxnSpPr>
          <p:cNvPr id="432" name="Google Shape;432;p37"/>
          <p:cNvCxnSpPr/>
          <p:nvPr/>
        </p:nvCxnSpPr>
        <p:spPr>
          <a:xfrm>
            <a:off x="1761575" y="2790275"/>
            <a:ext cx="2427300" cy="0"/>
          </a:xfrm>
          <a:prstGeom prst="straightConnector1">
            <a:avLst/>
          </a:prstGeom>
          <a:noFill/>
          <a:ln cap="flat" cmpd="sng" w="19050">
            <a:solidFill>
              <a:srgbClr val="0000FF"/>
            </a:solidFill>
            <a:prstDash val="solid"/>
            <a:round/>
            <a:headEnd len="med" w="med" type="none"/>
            <a:tailEnd len="med" w="med" type="none"/>
          </a:ln>
        </p:spPr>
      </p:cxnSp>
      <p:sp>
        <p:nvSpPr>
          <p:cNvPr id="433" name="Google Shape;433;p37"/>
          <p:cNvSpPr txBox="1"/>
          <p:nvPr/>
        </p:nvSpPr>
        <p:spPr>
          <a:xfrm>
            <a:off x="2333125" y="2790275"/>
            <a:ext cx="104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00FF"/>
                </a:solidFill>
                <a:latin typeface="Lato"/>
                <a:ea typeface="Lato"/>
                <a:cs typeface="Lato"/>
                <a:sym typeface="Lato"/>
              </a:rPr>
              <a:t>138.25”</a:t>
            </a:r>
            <a:endParaRPr>
              <a:solidFill>
                <a:srgbClr val="0000FF"/>
              </a:solidFill>
              <a:latin typeface="Lato"/>
              <a:ea typeface="Lato"/>
              <a:cs typeface="Lato"/>
              <a:sym typeface="Lato"/>
            </a:endParaRPr>
          </a:p>
        </p:txBody>
      </p:sp>
      <p:cxnSp>
        <p:nvCxnSpPr>
          <p:cNvPr id="434" name="Google Shape;434;p37"/>
          <p:cNvCxnSpPr>
            <a:stCxn id="427" idx="2"/>
            <a:endCxn id="433" idx="1"/>
          </p:cNvCxnSpPr>
          <p:nvPr/>
        </p:nvCxnSpPr>
        <p:spPr>
          <a:xfrm flipH="1" rot="10800000">
            <a:off x="702575" y="2990525"/>
            <a:ext cx="1630500" cy="705900"/>
          </a:xfrm>
          <a:prstGeom prst="straightConnector1">
            <a:avLst/>
          </a:prstGeom>
          <a:noFill/>
          <a:ln cap="flat" cmpd="sng" w="9525">
            <a:solidFill>
              <a:srgbClr val="0000FF"/>
            </a:solidFill>
            <a:prstDash val="solid"/>
            <a:round/>
            <a:headEnd len="med" w="med" type="none"/>
            <a:tailEnd len="med" w="med" type="triangle"/>
          </a:ln>
        </p:spPr>
      </p:cxnSp>
      <p:cxnSp>
        <p:nvCxnSpPr>
          <p:cNvPr id="435" name="Google Shape;435;p37"/>
          <p:cNvCxnSpPr/>
          <p:nvPr/>
        </p:nvCxnSpPr>
        <p:spPr>
          <a:xfrm>
            <a:off x="1828800" y="2212050"/>
            <a:ext cx="120900" cy="20100"/>
          </a:xfrm>
          <a:prstGeom prst="straightConnector1">
            <a:avLst/>
          </a:prstGeom>
          <a:noFill/>
          <a:ln cap="flat" cmpd="sng" w="9525">
            <a:solidFill>
              <a:srgbClr val="0000FF"/>
            </a:solidFill>
            <a:prstDash val="solid"/>
            <a:round/>
            <a:headEnd len="med" w="med" type="none"/>
            <a:tailEnd len="med" w="med" type="none"/>
          </a:ln>
        </p:spPr>
      </p:cxnSp>
      <p:cxnSp>
        <p:nvCxnSpPr>
          <p:cNvPr id="436" name="Google Shape;436;p37"/>
          <p:cNvCxnSpPr/>
          <p:nvPr/>
        </p:nvCxnSpPr>
        <p:spPr>
          <a:xfrm flipH="1" rot="10800000">
            <a:off x="1956550" y="2124625"/>
            <a:ext cx="13500" cy="114300"/>
          </a:xfrm>
          <a:prstGeom prst="straightConnector1">
            <a:avLst/>
          </a:prstGeom>
          <a:noFill/>
          <a:ln cap="flat" cmpd="sng" w="9525">
            <a:solidFill>
              <a:srgbClr val="0000FF"/>
            </a:solidFill>
            <a:prstDash val="solid"/>
            <a:round/>
            <a:headEnd len="med" w="med" type="none"/>
            <a:tailEnd len="med" w="med" type="none"/>
          </a:ln>
        </p:spPr>
      </p:cxnSp>
      <p:sp>
        <p:nvSpPr>
          <p:cNvPr id="437" name="Google Shape;437;p37"/>
          <p:cNvSpPr txBox="1"/>
          <p:nvPr/>
        </p:nvSpPr>
        <p:spPr>
          <a:xfrm>
            <a:off x="0" y="4866600"/>
            <a:ext cx="5472900" cy="276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1200"/>
              </a:spcAft>
              <a:buNone/>
            </a:pPr>
            <a:r>
              <a:rPr lang="en-GB" sz="600">
                <a:solidFill>
                  <a:srgbClr val="FFFFFF"/>
                </a:solidFill>
                <a:latin typeface="Lato"/>
                <a:ea typeface="Lato"/>
                <a:cs typeface="Lato"/>
                <a:sym typeface="Lato"/>
              </a:rPr>
              <a:t>Peterson, Dave. “Dave Peterson.” </a:t>
            </a:r>
            <a:r>
              <a:rPr i="1" lang="en-GB" sz="600">
                <a:solidFill>
                  <a:srgbClr val="FFFFFF"/>
                </a:solidFill>
                <a:latin typeface="Lato"/>
                <a:ea typeface="Lato"/>
                <a:cs typeface="Lato"/>
                <a:sym typeface="Lato"/>
              </a:rPr>
              <a:t>The Math Doctors</a:t>
            </a:r>
            <a:r>
              <a:rPr lang="en-GB" sz="600">
                <a:solidFill>
                  <a:srgbClr val="FFFFFF"/>
                </a:solidFill>
                <a:latin typeface="Lato"/>
                <a:ea typeface="Lato"/>
                <a:cs typeface="Lato"/>
                <a:sym typeface="Lato"/>
              </a:rPr>
              <a:t>, 17 Feb. 2020, www.themathdoctors.org/making-a-sphere-from-flat-material/. </a:t>
            </a:r>
            <a:endParaRPr sz="600">
              <a:solidFill>
                <a:srgbClr val="FFFFFF"/>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1" name="Shape 441"/>
        <p:cNvGrpSpPr/>
        <p:nvPr/>
      </p:nvGrpSpPr>
      <p:grpSpPr>
        <a:xfrm>
          <a:off x="0" y="0"/>
          <a:ext cx="0" cy="0"/>
          <a:chOff x="0" y="0"/>
          <a:chExt cx="0" cy="0"/>
        </a:xfrm>
      </p:grpSpPr>
      <p:sp>
        <p:nvSpPr>
          <p:cNvPr id="442" name="Google Shape;442;p3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Gores Being Created Based on Dimensions</a:t>
            </a:r>
            <a:endParaRPr/>
          </a:p>
        </p:txBody>
      </p:sp>
      <p:sp>
        <p:nvSpPr>
          <p:cNvPr id="443" name="Google Shape;443;p38"/>
          <p:cNvSpPr txBox="1"/>
          <p:nvPr/>
        </p:nvSpPr>
        <p:spPr>
          <a:xfrm>
            <a:off x="7806025" y="-3250"/>
            <a:ext cx="1338000" cy="768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300">
                <a:solidFill>
                  <a:srgbClr val="FFFF00"/>
                </a:solidFill>
                <a:latin typeface="Lato"/>
                <a:ea typeface="Lato"/>
                <a:cs typeface="Lato"/>
                <a:sym typeface="Lato"/>
              </a:rPr>
              <a:t>In Progress</a:t>
            </a:r>
            <a:endParaRPr sz="1300">
              <a:solidFill>
                <a:srgbClr val="FFFF00"/>
              </a:solidFill>
              <a:latin typeface="Lato"/>
              <a:ea typeface="Lato"/>
              <a:cs typeface="Lato"/>
              <a:sym typeface="Lato"/>
            </a:endParaRPr>
          </a:p>
          <a:p>
            <a:pPr indent="0" lvl="0" marL="0" rtl="0" algn="l">
              <a:lnSpc>
                <a:spcPct val="115000"/>
              </a:lnSpc>
              <a:spcBef>
                <a:spcPts val="1200"/>
              </a:spcBef>
              <a:spcAft>
                <a:spcPts val="1200"/>
              </a:spcAft>
              <a:buNone/>
            </a:pPr>
            <a:r>
              <a:rPr lang="en-GB" sz="1300">
                <a:solidFill>
                  <a:srgbClr val="FFFF00"/>
                </a:solidFill>
                <a:latin typeface="Lato"/>
                <a:ea typeface="Lato"/>
                <a:cs typeface="Lato"/>
                <a:sym typeface="Lato"/>
              </a:rPr>
              <a:t>Expected 4/18</a:t>
            </a:r>
            <a:endParaRPr sz="1300">
              <a:solidFill>
                <a:srgbClr val="FFFF00"/>
              </a:solidFill>
              <a:latin typeface="Lato"/>
              <a:ea typeface="Lato"/>
              <a:cs typeface="Lato"/>
              <a:sym typeface="Lato"/>
            </a:endParaRPr>
          </a:p>
        </p:txBody>
      </p:sp>
      <p:sp>
        <p:nvSpPr>
          <p:cNvPr id="444" name="Google Shape;444;p38"/>
          <p:cNvSpPr txBox="1"/>
          <p:nvPr/>
        </p:nvSpPr>
        <p:spPr>
          <a:xfrm>
            <a:off x="986125" y="914100"/>
            <a:ext cx="8034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Requirement</a:t>
            </a:r>
            <a:r>
              <a:rPr lang="en-GB">
                <a:solidFill>
                  <a:srgbClr val="FFFFFF"/>
                </a:solidFill>
                <a:latin typeface="Lato"/>
                <a:ea typeface="Lato"/>
                <a:cs typeface="Lato"/>
                <a:sym typeface="Lato"/>
              </a:rPr>
              <a:t>: Envelope will contain 4 cubic meter lift bag while holding </a:t>
            </a:r>
            <a:r>
              <a:rPr lang="en-GB">
                <a:solidFill>
                  <a:schemeClr val="lt1"/>
                </a:solidFill>
                <a:latin typeface="Lato"/>
                <a:ea typeface="Lato"/>
                <a:cs typeface="Lato"/>
                <a:sym typeface="Lato"/>
              </a:rPr>
              <a:t>(108x108x40”) </a:t>
            </a:r>
            <a:r>
              <a:rPr lang="en-GB">
                <a:solidFill>
                  <a:srgbClr val="FFFFFF"/>
                </a:solidFill>
                <a:latin typeface="Lato"/>
                <a:ea typeface="Lato"/>
                <a:cs typeface="Lato"/>
                <a:sym typeface="Lato"/>
              </a:rPr>
              <a:t>ellipsoid shape</a:t>
            </a:r>
            <a:endParaRPr>
              <a:solidFill>
                <a:srgbClr val="FFFFFF"/>
              </a:solidFill>
              <a:latin typeface="Lato"/>
              <a:ea typeface="Lato"/>
              <a:cs typeface="Lato"/>
              <a:sym typeface="Lato"/>
            </a:endParaRPr>
          </a:p>
        </p:txBody>
      </p:sp>
      <p:pic>
        <p:nvPicPr>
          <p:cNvPr id="445" name="Google Shape;445;p38"/>
          <p:cNvPicPr preferRelativeResize="0"/>
          <p:nvPr/>
        </p:nvPicPr>
        <p:blipFill rotWithShape="1">
          <a:blip r:embed="rId3">
            <a:alphaModFix/>
          </a:blip>
          <a:srcRect b="11309" l="0" r="0" t="22394"/>
          <a:stretch/>
        </p:blipFill>
        <p:spPr>
          <a:xfrm rot="-5400000">
            <a:off x="515313" y="2056063"/>
            <a:ext cx="2344349" cy="1165625"/>
          </a:xfrm>
          <a:prstGeom prst="rect">
            <a:avLst/>
          </a:prstGeom>
          <a:noFill/>
          <a:ln>
            <a:noFill/>
          </a:ln>
        </p:spPr>
      </p:pic>
      <p:pic>
        <p:nvPicPr>
          <p:cNvPr id="446" name="Google Shape;446;p38"/>
          <p:cNvPicPr preferRelativeResize="0"/>
          <p:nvPr/>
        </p:nvPicPr>
        <p:blipFill rotWithShape="1">
          <a:blip r:embed="rId4">
            <a:alphaModFix/>
          </a:blip>
          <a:srcRect b="7841" l="29607" r="35708" t="18040"/>
          <a:stretch/>
        </p:blipFill>
        <p:spPr>
          <a:xfrm>
            <a:off x="6060150" y="1529587"/>
            <a:ext cx="853901" cy="2432952"/>
          </a:xfrm>
          <a:prstGeom prst="rect">
            <a:avLst/>
          </a:prstGeom>
          <a:noFill/>
          <a:ln>
            <a:noFill/>
          </a:ln>
        </p:spPr>
      </p:pic>
      <p:sp>
        <p:nvSpPr>
          <p:cNvPr id="447" name="Google Shape;447;p38"/>
          <p:cNvSpPr txBox="1"/>
          <p:nvPr/>
        </p:nvSpPr>
        <p:spPr>
          <a:xfrm>
            <a:off x="2270300" y="1483250"/>
            <a:ext cx="1830000" cy="1262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24 sheets of 28.5x60 where cut, using a meter stick to </a:t>
            </a:r>
            <a:r>
              <a:rPr lang="en-GB">
                <a:solidFill>
                  <a:srgbClr val="FFFFFF"/>
                </a:solidFill>
                <a:latin typeface="Lato"/>
                <a:ea typeface="Lato"/>
                <a:cs typeface="Lato"/>
                <a:sym typeface="Lato"/>
              </a:rPr>
              <a:t>measure</a:t>
            </a:r>
            <a:r>
              <a:rPr lang="en-GB">
                <a:solidFill>
                  <a:srgbClr val="FFFFFF"/>
                </a:solidFill>
                <a:latin typeface="Lato"/>
                <a:ea typeface="Lato"/>
                <a:cs typeface="Lato"/>
                <a:sym typeface="Lato"/>
              </a:rPr>
              <a:t> and as a </a:t>
            </a:r>
            <a:r>
              <a:rPr lang="en-GB">
                <a:solidFill>
                  <a:srgbClr val="FFFFFF"/>
                </a:solidFill>
                <a:latin typeface="Lato"/>
                <a:ea typeface="Lato"/>
                <a:cs typeface="Lato"/>
                <a:sym typeface="Lato"/>
              </a:rPr>
              <a:t>straight</a:t>
            </a:r>
            <a:r>
              <a:rPr lang="en-GB">
                <a:solidFill>
                  <a:srgbClr val="FFFFFF"/>
                </a:solidFill>
                <a:latin typeface="Lato"/>
                <a:ea typeface="Lato"/>
                <a:cs typeface="Lato"/>
                <a:sym typeface="Lato"/>
              </a:rPr>
              <a:t> edge</a:t>
            </a:r>
            <a:endParaRPr>
              <a:solidFill>
                <a:srgbClr val="FFFFFF"/>
              </a:solidFill>
              <a:latin typeface="Lato"/>
              <a:ea typeface="Lato"/>
              <a:cs typeface="Lato"/>
              <a:sym typeface="Lato"/>
            </a:endParaRPr>
          </a:p>
        </p:txBody>
      </p:sp>
      <p:cxnSp>
        <p:nvCxnSpPr>
          <p:cNvPr id="448" name="Google Shape;448;p38"/>
          <p:cNvCxnSpPr/>
          <p:nvPr/>
        </p:nvCxnSpPr>
        <p:spPr>
          <a:xfrm flipH="1" rot="10800000">
            <a:off x="1228175" y="1687725"/>
            <a:ext cx="961500" cy="120900"/>
          </a:xfrm>
          <a:prstGeom prst="straightConnector1">
            <a:avLst/>
          </a:prstGeom>
          <a:noFill/>
          <a:ln cap="flat" cmpd="sng" w="9525">
            <a:solidFill>
              <a:srgbClr val="FF0000"/>
            </a:solidFill>
            <a:prstDash val="solid"/>
            <a:round/>
            <a:headEnd len="med" w="med" type="diamond"/>
            <a:tailEnd len="med" w="med" type="diamond"/>
          </a:ln>
        </p:spPr>
      </p:cxnSp>
      <p:cxnSp>
        <p:nvCxnSpPr>
          <p:cNvPr id="449" name="Google Shape;449;p38"/>
          <p:cNvCxnSpPr/>
          <p:nvPr/>
        </p:nvCxnSpPr>
        <p:spPr>
          <a:xfrm flipH="1">
            <a:off x="1288800" y="1559850"/>
            <a:ext cx="6600" cy="2245800"/>
          </a:xfrm>
          <a:prstGeom prst="straightConnector1">
            <a:avLst/>
          </a:prstGeom>
          <a:noFill/>
          <a:ln cap="flat" cmpd="sng" w="9525">
            <a:solidFill>
              <a:srgbClr val="0000FF"/>
            </a:solidFill>
            <a:prstDash val="solid"/>
            <a:round/>
            <a:headEnd len="med" w="med" type="diamond"/>
            <a:tailEnd len="med" w="med" type="diamond"/>
          </a:ln>
        </p:spPr>
      </p:cxnSp>
      <p:sp>
        <p:nvSpPr>
          <p:cNvPr id="450" name="Google Shape;450;p38"/>
          <p:cNvSpPr txBox="1"/>
          <p:nvPr/>
        </p:nvSpPr>
        <p:spPr>
          <a:xfrm>
            <a:off x="1382800" y="2689400"/>
            <a:ext cx="504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00FF"/>
                </a:solidFill>
                <a:latin typeface="Lato"/>
                <a:ea typeface="Lato"/>
                <a:cs typeface="Lato"/>
                <a:sym typeface="Lato"/>
              </a:rPr>
              <a:t>60”</a:t>
            </a:r>
            <a:endParaRPr>
              <a:solidFill>
                <a:srgbClr val="0000FF"/>
              </a:solidFill>
              <a:latin typeface="Lato"/>
              <a:ea typeface="Lato"/>
              <a:cs typeface="Lato"/>
              <a:sym typeface="Lato"/>
            </a:endParaRPr>
          </a:p>
        </p:txBody>
      </p:sp>
      <p:sp>
        <p:nvSpPr>
          <p:cNvPr id="451" name="Google Shape;451;p38"/>
          <p:cNvSpPr txBox="1"/>
          <p:nvPr/>
        </p:nvSpPr>
        <p:spPr>
          <a:xfrm>
            <a:off x="1535200" y="1698800"/>
            <a:ext cx="620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0000"/>
                </a:solidFill>
                <a:latin typeface="Lato"/>
                <a:ea typeface="Lato"/>
                <a:cs typeface="Lato"/>
                <a:sym typeface="Lato"/>
              </a:rPr>
              <a:t>28.5</a:t>
            </a:r>
            <a:r>
              <a:rPr lang="en-GB">
                <a:solidFill>
                  <a:srgbClr val="FF0000"/>
                </a:solidFill>
                <a:latin typeface="Lato"/>
                <a:ea typeface="Lato"/>
                <a:cs typeface="Lato"/>
                <a:sym typeface="Lato"/>
              </a:rPr>
              <a:t>”</a:t>
            </a:r>
            <a:endParaRPr>
              <a:solidFill>
                <a:srgbClr val="FF0000"/>
              </a:solidFill>
              <a:latin typeface="Lato"/>
              <a:ea typeface="Lato"/>
              <a:cs typeface="Lato"/>
              <a:sym typeface="Lato"/>
            </a:endParaRPr>
          </a:p>
        </p:txBody>
      </p:sp>
      <p:sp>
        <p:nvSpPr>
          <p:cNvPr id="452" name="Google Shape;452;p38"/>
          <p:cNvSpPr txBox="1"/>
          <p:nvPr/>
        </p:nvSpPr>
        <p:spPr>
          <a:xfrm>
            <a:off x="4632488" y="1483250"/>
            <a:ext cx="1728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Curves with </a:t>
            </a:r>
            <a:r>
              <a:rPr lang="en-GB">
                <a:solidFill>
                  <a:srgbClr val="FFFFFF"/>
                </a:solidFill>
                <a:latin typeface="Lato"/>
                <a:ea typeface="Lato"/>
                <a:cs typeface="Lato"/>
                <a:sym typeface="Lato"/>
              </a:rPr>
              <a:t>a 138.25” radius where cut from each sheet</a:t>
            </a:r>
            <a:endParaRPr>
              <a:solidFill>
                <a:srgbClr val="FFFFFF"/>
              </a:solidFill>
              <a:latin typeface="Lato"/>
              <a:ea typeface="Lato"/>
              <a:cs typeface="Lato"/>
              <a:sym typeface="Lato"/>
            </a:endParaRPr>
          </a:p>
        </p:txBody>
      </p:sp>
      <p:cxnSp>
        <p:nvCxnSpPr>
          <p:cNvPr id="453" name="Google Shape;453;p38"/>
          <p:cNvCxnSpPr/>
          <p:nvPr/>
        </p:nvCxnSpPr>
        <p:spPr>
          <a:xfrm>
            <a:off x="6470275" y="1620375"/>
            <a:ext cx="13500" cy="2238900"/>
          </a:xfrm>
          <a:prstGeom prst="straightConnector1">
            <a:avLst/>
          </a:prstGeom>
          <a:noFill/>
          <a:ln cap="flat" cmpd="sng" w="9525">
            <a:solidFill>
              <a:srgbClr val="FF0000"/>
            </a:solidFill>
            <a:prstDash val="solid"/>
            <a:round/>
            <a:headEnd len="med" w="med" type="diamond"/>
            <a:tailEnd len="med" w="med" type="diamond"/>
          </a:ln>
        </p:spPr>
      </p:cxnSp>
      <p:sp>
        <p:nvSpPr>
          <p:cNvPr id="454" name="Google Shape;454;p38"/>
          <p:cNvSpPr txBox="1"/>
          <p:nvPr/>
        </p:nvSpPr>
        <p:spPr>
          <a:xfrm>
            <a:off x="6416475" y="2313925"/>
            <a:ext cx="578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0000"/>
                </a:solidFill>
                <a:latin typeface="Lato"/>
                <a:ea typeface="Lato"/>
                <a:cs typeface="Lato"/>
                <a:sym typeface="Lato"/>
              </a:rPr>
              <a:t>120”</a:t>
            </a:r>
            <a:endParaRPr>
              <a:solidFill>
                <a:srgbClr val="FF0000"/>
              </a:solidFill>
              <a:latin typeface="Lato"/>
              <a:ea typeface="Lato"/>
              <a:cs typeface="Lato"/>
              <a:sym typeface="Lato"/>
            </a:endParaRPr>
          </a:p>
        </p:txBody>
      </p:sp>
      <p:cxnSp>
        <p:nvCxnSpPr>
          <p:cNvPr id="455" name="Google Shape;455;p38"/>
          <p:cNvCxnSpPr/>
          <p:nvPr/>
        </p:nvCxnSpPr>
        <p:spPr>
          <a:xfrm flipH="1" rot="10800000">
            <a:off x="6113925" y="2339725"/>
            <a:ext cx="726300" cy="13500"/>
          </a:xfrm>
          <a:prstGeom prst="straightConnector1">
            <a:avLst/>
          </a:prstGeom>
          <a:noFill/>
          <a:ln cap="flat" cmpd="sng" w="9525">
            <a:solidFill>
              <a:srgbClr val="0000FF"/>
            </a:solidFill>
            <a:prstDash val="solid"/>
            <a:round/>
            <a:headEnd len="med" w="med" type="diamond"/>
            <a:tailEnd len="med" w="med" type="diamond"/>
          </a:ln>
        </p:spPr>
      </p:cxnSp>
      <p:sp>
        <p:nvSpPr>
          <p:cNvPr id="456" name="Google Shape;456;p38"/>
          <p:cNvSpPr txBox="1"/>
          <p:nvPr/>
        </p:nvSpPr>
        <p:spPr>
          <a:xfrm>
            <a:off x="6006400" y="2024575"/>
            <a:ext cx="679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00FF"/>
                </a:solidFill>
                <a:latin typeface="Lato"/>
                <a:ea typeface="Lato"/>
                <a:cs typeface="Lato"/>
                <a:sym typeface="Lato"/>
              </a:rPr>
              <a:t>28.5”</a:t>
            </a:r>
            <a:endParaRPr>
              <a:solidFill>
                <a:srgbClr val="0000FF"/>
              </a:solidFill>
              <a:latin typeface="Lato"/>
              <a:ea typeface="Lato"/>
              <a:cs typeface="Lato"/>
              <a:sym typeface="Lato"/>
            </a:endParaRPr>
          </a:p>
        </p:txBody>
      </p:sp>
      <p:sp>
        <p:nvSpPr>
          <p:cNvPr id="457" name="Google Shape;457;p38"/>
          <p:cNvSpPr txBox="1"/>
          <p:nvPr/>
        </p:nvSpPr>
        <p:spPr>
          <a:xfrm>
            <a:off x="2775600" y="3131125"/>
            <a:ext cx="3230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An extra ¼” was added to the gore width to account for </a:t>
            </a:r>
            <a:r>
              <a:rPr lang="en-GB">
                <a:solidFill>
                  <a:srgbClr val="FFFFFF"/>
                </a:solidFill>
                <a:latin typeface="Lato"/>
                <a:ea typeface="Lato"/>
                <a:cs typeface="Lato"/>
                <a:sym typeface="Lato"/>
              </a:rPr>
              <a:t>stitching</a:t>
            </a:r>
            <a:endParaRPr>
              <a:solidFill>
                <a:srgbClr val="FFFFFF"/>
              </a:solidFill>
              <a:latin typeface="Lato"/>
              <a:ea typeface="Lato"/>
              <a:cs typeface="Lato"/>
              <a:sym typeface="Lato"/>
            </a:endParaRPr>
          </a:p>
        </p:txBody>
      </p:sp>
      <p:sp>
        <p:nvSpPr>
          <p:cNvPr id="458" name="Google Shape;458;p38"/>
          <p:cNvSpPr txBox="1"/>
          <p:nvPr/>
        </p:nvSpPr>
        <p:spPr>
          <a:xfrm>
            <a:off x="497550" y="4195475"/>
            <a:ext cx="82026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The fabrication process of the gores is underway. With the fabrication of the Envelopes expected to be completed by the 4/18. I think the envelope will come out </a:t>
            </a:r>
            <a:r>
              <a:rPr lang="en-GB">
                <a:solidFill>
                  <a:srgbClr val="FFFFFF"/>
                </a:solidFill>
                <a:latin typeface="Lato"/>
                <a:ea typeface="Lato"/>
                <a:cs typeface="Lato"/>
                <a:sym typeface="Lato"/>
              </a:rPr>
              <a:t>shaped</a:t>
            </a:r>
            <a:r>
              <a:rPr lang="en-GB">
                <a:solidFill>
                  <a:srgbClr val="FFFFFF"/>
                </a:solidFill>
                <a:latin typeface="Lato"/>
                <a:ea typeface="Lato"/>
                <a:cs typeface="Lato"/>
                <a:sym typeface="Lato"/>
              </a:rPr>
              <a:t> correctly if all the gores continue to come out well. </a:t>
            </a:r>
            <a:endParaRPr>
              <a:solidFill>
                <a:srgbClr val="FFFFFF"/>
              </a:solidFill>
              <a:latin typeface="Lato"/>
              <a:ea typeface="Lato"/>
              <a:cs typeface="Lato"/>
              <a:sym typeface="Lato"/>
            </a:endParaRPr>
          </a:p>
        </p:txBody>
      </p:sp>
      <p:sp>
        <p:nvSpPr>
          <p:cNvPr id="459" name="Google Shape;459;p38"/>
          <p:cNvSpPr txBox="1"/>
          <p:nvPr/>
        </p:nvSpPr>
        <p:spPr>
          <a:xfrm>
            <a:off x="6967800" y="1462750"/>
            <a:ext cx="2176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3F3F3"/>
                </a:solidFill>
                <a:latin typeface="Lato"/>
                <a:ea typeface="Lato"/>
                <a:cs typeface="Lato"/>
                <a:sym typeface="Lato"/>
              </a:rPr>
              <a:t>Top and bottom of gore are trimmed 1.25” for access.</a:t>
            </a:r>
            <a:endParaRPr>
              <a:solidFill>
                <a:srgbClr val="F3F3F3"/>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3" name="Shape 463"/>
        <p:cNvGrpSpPr/>
        <p:nvPr/>
      </p:nvGrpSpPr>
      <p:grpSpPr>
        <a:xfrm>
          <a:off x="0" y="0"/>
          <a:ext cx="0" cy="0"/>
          <a:chOff x="0" y="0"/>
          <a:chExt cx="0" cy="0"/>
        </a:xfrm>
      </p:grpSpPr>
      <p:sp>
        <p:nvSpPr>
          <p:cNvPr id="464" name="Google Shape;464;p39"/>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Control Design Subteam is Behind on Autonomous Design</a:t>
            </a:r>
            <a:endParaRPr/>
          </a:p>
        </p:txBody>
      </p:sp>
      <p:sp>
        <p:nvSpPr>
          <p:cNvPr id="465" name="Google Shape;465;p3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Progress has been </a:t>
            </a:r>
            <a:r>
              <a:rPr lang="en-GB"/>
              <a:t>broken</a:t>
            </a:r>
            <a:r>
              <a:rPr lang="en-GB"/>
              <a:t> down of the forthcoming slides including: </a:t>
            </a:r>
            <a:endParaRPr/>
          </a:p>
          <a:p>
            <a:pPr indent="0" lvl="0" marL="0" rtl="0" algn="l">
              <a:spcBef>
                <a:spcPts val="0"/>
              </a:spcBef>
              <a:spcAft>
                <a:spcPts val="0"/>
              </a:spcAft>
              <a:buNone/>
            </a:pPr>
            <a:r>
              <a:rPr lang="en-GB"/>
              <a:t>Milestones</a:t>
            </a:r>
            <a:r>
              <a:rPr lang="en-GB"/>
              <a:t>: </a:t>
            </a:r>
            <a:endParaRPr>
              <a:solidFill>
                <a:srgbClr val="FFFF00"/>
              </a:solidFill>
            </a:endParaRPr>
          </a:p>
          <a:p>
            <a:pPr indent="-311150" lvl="0" marL="457200" rtl="0" algn="l">
              <a:spcBef>
                <a:spcPts val="0"/>
              </a:spcBef>
              <a:spcAft>
                <a:spcPts val="0"/>
              </a:spcAft>
              <a:buSzPts val="1300"/>
              <a:buChar char="●"/>
            </a:pPr>
            <a:r>
              <a:rPr lang="en-GB"/>
              <a:t>Full State Feedback for Autonomous Control: </a:t>
            </a:r>
            <a:r>
              <a:rPr lang="en-GB">
                <a:solidFill>
                  <a:srgbClr val="FF0000"/>
                </a:solidFill>
              </a:rPr>
              <a:t>Late: Due 4/12 Expected 4/26</a:t>
            </a:r>
            <a:endParaRPr>
              <a:solidFill>
                <a:srgbClr val="FF0000"/>
              </a:solidFill>
            </a:endParaRPr>
          </a:p>
          <a:p>
            <a:pPr indent="-311150" lvl="0" marL="457200" rtl="0" algn="l">
              <a:spcBef>
                <a:spcPts val="0"/>
              </a:spcBef>
              <a:spcAft>
                <a:spcPts val="0"/>
              </a:spcAft>
              <a:buSzPts val="1300"/>
              <a:buChar char="●"/>
            </a:pPr>
            <a:r>
              <a:rPr lang="en-GB"/>
              <a:t>Closed Loop Remote Control Design: </a:t>
            </a:r>
            <a:r>
              <a:rPr lang="en-GB">
                <a:solidFill>
                  <a:srgbClr val="FFFF00"/>
                </a:solidFill>
              </a:rPr>
              <a:t>Due 4/26 In Progress Expected 4/19</a:t>
            </a:r>
            <a:endParaRPr>
              <a:solidFill>
                <a:srgbClr val="FFFF00"/>
              </a:solidFill>
            </a:endParaRPr>
          </a:p>
          <a:p>
            <a:pPr indent="0" lvl="0" marL="914400" rtl="0" algn="l">
              <a:spcBef>
                <a:spcPts val="0"/>
              </a:spcBef>
              <a:spcAft>
                <a:spcPts val="0"/>
              </a:spcAft>
              <a:buNone/>
            </a:pPr>
            <a:r>
              <a:rPr lang="en-GB">
                <a:solidFill>
                  <a:srgbClr val="FFFFFF"/>
                </a:solidFill>
              </a:rPr>
              <a:t>Priority changed to complete Remote System first for testing</a:t>
            </a:r>
            <a:endParaRPr>
              <a:solidFill>
                <a:srgbClr val="FFFFFF"/>
              </a:solidFill>
            </a:endParaRPr>
          </a:p>
          <a:p>
            <a:pPr indent="-311150" lvl="0" marL="457200" rtl="0" algn="l">
              <a:spcBef>
                <a:spcPts val="0"/>
              </a:spcBef>
              <a:spcAft>
                <a:spcPts val="0"/>
              </a:spcAft>
              <a:buSzPts val="1300"/>
              <a:buChar char="●"/>
            </a:pPr>
            <a:r>
              <a:rPr lang="en-GB"/>
              <a:t>Auxiliary Functions: </a:t>
            </a:r>
            <a:r>
              <a:rPr lang="en-GB">
                <a:solidFill>
                  <a:srgbClr val="FFFF00"/>
                </a:solidFill>
              </a:rPr>
              <a:t>Due 4/26 On Time</a:t>
            </a:r>
            <a:endParaRPr>
              <a:solidFill>
                <a:srgbClr val="FFFF00"/>
              </a:solidFill>
            </a:endParaRPr>
          </a:p>
          <a:p>
            <a:pPr indent="-298450" lvl="1" marL="914400" rtl="0" algn="l">
              <a:spcBef>
                <a:spcPts val="0"/>
              </a:spcBef>
              <a:spcAft>
                <a:spcPts val="0"/>
              </a:spcAft>
              <a:buSzPts val="1100"/>
              <a:buChar char="○"/>
            </a:pPr>
            <a:r>
              <a:rPr lang="en-GB"/>
              <a:t>Large pitch/roll angle correction</a:t>
            </a:r>
            <a:r>
              <a:rPr lang="en-GB">
                <a:solidFill>
                  <a:srgbClr val="FFFF00"/>
                </a:solidFill>
              </a:rPr>
              <a:t>: In Progress</a:t>
            </a:r>
            <a:endParaRPr>
              <a:solidFill>
                <a:srgbClr val="FFFF00"/>
              </a:solidFill>
            </a:endParaRPr>
          </a:p>
          <a:p>
            <a:pPr indent="-298450" lvl="1" marL="914400" rtl="0" algn="l">
              <a:spcBef>
                <a:spcPts val="0"/>
              </a:spcBef>
              <a:spcAft>
                <a:spcPts val="0"/>
              </a:spcAft>
              <a:buSzPts val="1100"/>
              <a:buChar char="○"/>
            </a:pPr>
            <a:r>
              <a:rPr lang="en-GB"/>
              <a:t>Auto Takeoff/landing: </a:t>
            </a:r>
            <a:r>
              <a:rPr lang="en-GB">
                <a:solidFill>
                  <a:srgbClr val="FFFF00"/>
                </a:solidFill>
              </a:rPr>
              <a:t>Not Started</a:t>
            </a:r>
            <a:endParaRPr>
              <a:solidFill>
                <a:srgbClr val="FFFF00"/>
              </a:solidFill>
            </a:endParaRPr>
          </a:p>
          <a:p>
            <a:pPr indent="0" lvl="0" marL="0" rtl="0" algn="l">
              <a:spcBef>
                <a:spcPts val="0"/>
              </a:spcBef>
              <a:spcAft>
                <a:spcPts val="0"/>
              </a:spcAft>
              <a:buNone/>
            </a:pPr>
            <a:r>
              <a:rPr lang="en-GB">
                <a:solidFill>
                  <a:srgbClr val="FFFFFF"/>
                </a:solidFill>
              </a:rPr>
              <a:t>Tasks</a:t>
            </a:r>
            <a:endParaRPr>
              <a:solidFill>
                <a:srgbClr val="FFFFFF"/>
              </a:solidFill>
            </a:endParaRPr>
          </a:p>
          <a:p>
            <a:pPr indent="0" lvl="0" marL="457200" rtl="0" algn="l">
              <a:spcBef>
                <a:spcPts val="0"/>
              </a:spcBef>
              <a:spcAft>
                <a:spcPts val="0"/>
              </a:spcAft>
              <a:buNone/>
            </a:pPr>
            <a:r>
              <a:rPr lang="en-GB"/>
              <a:t>Height Tracking Algorithm: </a:t>
            </a:r>
            <a:r>
              <a:rPr lang="en-GB">
                <a:solidFill>
                  <a:srgbClr val="FFFF00"/>
                </a:solidFill>
              </a:rPr>
              <a:t>In Progress</a:t>
            </a:r>
            <a:endParaRPr>
              <a:solidFill>
                <a:srgbClr val="FFFF00"/>
              </a:solidFill>
            </a:endParaRPr>
          </a:p>
          <a:p>
            <a:pPr indent="0" lvl="0" marL="457200" rtl="0" algn="l">
              <a:spcBef>
                <a:spcPts val="0"/>
              </a:spcBef>
              <a:spcAft>
                <a:spcPts val="0"/>
              </a:spcAft>
              <a:buNone/>
            </a:pPr>
            <a:r>
              <a:t/>
            </a:r>
            <a:endParaRPr>
              <a:solidFill>
                <a:srgbClr val="FFFF00"/>
              </a:solidFill>
            </a:endParaRPr>
          </a:p>
          <a:p>
            <a:pPr indent="0" lvl="0" marL="0" rtl="0" algn="l">
              <a:spcBef>
                <a:spcPts val="0"/>
              </a:spcBef>
              <a:spcAft>
                <a:spcPts val="0"/>
              </a:spcAft>
              <a:buNone/>
            </a:pPr>
            <a:r>
              <a:rPr lang="en-GB">
                <a:solidFill>
                  <a:srgbClr val="FFFFFF"/>
                </a:solidFill>
              </a:rPr>
              <a:t>Conclusion: Currently about a week behind but can catch up by the 4/26 deadlines</a:t>
            </a:r>
            <a:endParaRPr>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9" name="Shape 469"/>
        <p:cNvGrpSpPr/>
        <p:nvPr/>
      </p:nvGrpSpPr>
      <p:grpSpPr>
        <a:xfrm>
          <a:off x="0" y="0"/>
          <a:ext cx="0" cy="0"/>
          <a:chOff x="0" y="0"/>
          <a:chExt cx="0" cy="0"/>
        </a:xfrm>
      </p:grpSpPr>
      <p:sp>
        <p:nvSpPr>
          <p:cNvPr id="470" name="Google Shape;470;p40"/>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Proposal of Height Tracking Algorithm with Limited Field of View</a:t>
            </a:r>
            <a:endParaRPr/>
          </a:p>
        </p:txBody>
      </p:sp>
      <p:sp>
        <p:nvSpPr>
          <p:cNvPr id="471" name="Google Shape;471;p40"/>
          <p:cNvSpPr txBox="1"/>
          <p:nvPr>
            <p:ph idx="1" type="body"/>
          </p:nvPr>
        </p:nvSpPr>
        <p:spPr>
          <a:xfrm>
            <a:off x="1297500" y="1567550"/>
            <a:ext cx="3229800" cy="29112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GB"/>
              <a:t>Requirement: Maintain a height of 1 ± 0.15 meters above the ground</a:t>
            </a:r>
            <a:endParaRPr/>
          </a:p>
          <a:p>
            <a:pPr indent="0" lvl="0" marL="0" rtl="0" algn="l">
              <a:spcBef>
                <a:spcPts val="1200"/>
              </a:spcBef>
              <a:spcAft>
                <a:spcPts val="0"/>
              </a:spcAft>
              <a:buNone/>
            </a:pPr>
            <a:r>
              <a:rPr lang="en-GB"/>
              <a:t>Method: </a:t>
            </a:r>
            <a:endParaRPr/>
          </a:p>
          <a:p>
            <a:pPr indent="-304958" lvl="0" marL="457200" rtl="0" algn="l">
              <a:spcBef>
                <a:spcPts val="1200"/>
              </a:spcBef>
              <a:spcAft>
                <a:spcPts val="0"/>
              </a:spcAft>
              <a:buSzPct val="100000"/>
              <a:buChar char="●"/>
            </a:pPr>
            <a:r>
              <a:rPr lang="en-GB"/>
              <a:t>Break up the area underneath the drone into different blocks</a:t>
            </a:r>
            <a:endParaRPr/>
          </a:p>
          <a:p>
            <a:pPr indent="-304958" lvl="0" marL="457200" rtl="0" algn="l">
              <a:spcBef>
                <a:spcPts val="0"/>
              </a:spcBef>
              <a:spcAft>
                <a:spcPts val="0"/>
              </a:spcAft>
              <a:buSzPct val="100000"/>
              <a:buChar char="●"/>
            </a:pPr>
            <a:r>
              <a:rPr lang="en-GB"/>
              <a:t>Store the max value of each block</a:t>
            </a:r>
            <a:endParaRPr/>
          </a:p>
          <a:p>
            <a:pPr indent="-304958" lvl="0" marL="457200" rtl="0" algn="l">
              <a:spcBef>
                <a:spcPts val="0"/>
              </a:spcBef>
              <a:spcAft>
                <a:spcPts val="0"/>
              </a:spcAft>
              <a:buSzPct val="100000"/>
              <a:buChar char="●"/>
            </a:pPr>
            <a:r>
              <a:rPr lang="en-GB"/>
              <a:t>Update block height using </a:t>
            </a:r>
            <a:r>
              <a:rPr lang="en-GB"/>
              <a:t>accelerometer</a:t>
            </a:r>
            <a:r>
              <a:rPr lang="en-GB"/>
              <a:t> data where ultrasonics don’t cover</a:t>
            </a:r>
            <a:endParaRPr/>
          </a:p>
          <a:p>
            <a:pPr indent="-304958" lvl="0" marL="457200" rtl="0" algn="l">
              <a:spcBef>
                <a:spcPts val="0"/>
              </a:spcBef>
              <a:spcAft>
                <a:spcPts val="0"/>
              </a:spcAft>
              <a:buSzPct val="100000"/>
              <a:buChar char="●"/>
            </a:pPr>
            <a:r>
              <a:rPr lang="en-GB"/>
              <a:t>Move the blocks as the drone moves</a:t>
            </a:r>
            <a:endParaRPr/>
          </a:p>
          <a:p>
            <a:pPr indent="0" lvl="0" marL="0" rtl="0" algn="l">
              <a:spcBef>
                <a:spcPts val="1200"/>
              </a:spcBef>
              <a:spcAft>
                <a:spcPts val="1200"/>
              </a:spcAft>
              <a:buNone/>
            </a:pPr>
            <a:r>
              <a:rPr lang="en-GB"/>
              <a:t>Conclusion: We would appreciate the teaching team’s input on the algorithm before programming</a:t>
            </a:r>
            <a:endParaRPr/>
          </a:p>
        </p:txBody>
      </p:sp>
      <p:pic>
        <p:nvPicPr>
          <p:cNvPr id="472" name="Google Shape;472;p40"/>
          <p:cNvPicPr preferRelativeResize="0"/>
          <p:nvPr/>
        </p:nvPicPr>
        <p:blipFill rotWithShape="1">
          <a:blip r:embed="rId3">
            <a:alphaModFix/>
          </a:blip>
          <a:srcRect b="20797" l="8645" r="18643" t="12924"/>
          <a:stretch/>
        </p:blipFill>
        <p:spPr>
          <a:xfrm>
            <a:off x="4527450" y="1567550"/>
            <a:ext cx="3891850" cy="1554800"/>
          </a:xfrm>
          <a:prstGeom prst="rect">
            <a:avLst/>
          </a:prstGeom>
          <a:noFill/>
          <a:ln>
            <a:noFill/>
          </a:ln>
        </p:spPr>
      </p:pic>
      <p:sp>
        <p:nvSpPr>
          <p:cNvPr id="473" name="Google Shape;473;p40"/>
          <p:cNvSpPr txBox="1"/>
          <p:nvPr/>
        </p:nvSpPr>
        <p:spPr>
          <a:xfrm>
            <a:off x="4666325" y="3382050"/>
            <a:ext cx="36141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Figure: View of Ultrasonic Field of View and need to store height data. V1</a:t>
            </a:r>
            <a:endParaRPr>
              <a:solidFill>
                <a:srgbClr val="FFFFFF"/>
              </a:solidFill>
              <a:latin typeface="Lato"/>
              <a:ea typeface="Lato"/>
              <a:cs typeface="Lato"/>
              <a:sym typeface="Lato"/>
            </a:endParaRPr>
          </a:p>
        </p:txBody>
      </p:sp>
      <p:sp>
        <p:nvSpPr>
          <p:cNvPr id="474" name="Google Shape;474;p40"/>
          <p:cNvSpPr txBox="1"/>
          <p:nvPr/>
        </p:nvSpPr>
        <p:spPr>
          <a:xfrm>
            <a:off x="7734825" y="185775"/>
            <a:ext cx="120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00"/>
                </a:solidFill>
                <a:latin typeface="Lato"/>
                <a:ea typeface="Lato"/>
                <a:cs typeface="Lato"/>
                <a:sym typeface="Lato"/>
              </a:rPr>
              <a:t>In Progress</a:t>
            </a:r>
            <a:endParaRPr>
              <a:solidFill>
                <a:srgbClr val="FFFF00"/>
              </a:solidFill>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8" name="Shape 478"/>
        <p:cNvGrpSpPr/>
        <p:nvPr/>
      </p:nvGrpSpPr>
      <p:grpSpPr>
        <a:xfrm>
          <a:off x="0" y="0"/>
          <a:ext cx="0" cy="0"/>
          <a:chOff x="0" y="0"/>
          <a:chExt cx="0" cy="0"/>
        </a:xfrm>
      </p:grpSpPr>
      <p:sp>
        <p:nvSpPr>
          <p:cNvPr id="479" name="Google Shape;479;p4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Full State Feedback for Autonomous Control Requires Tuning</a:t>
            </a:r>
            <a:endParaRPr/>
          </a:p>
        </p:txBody>
      </p:sp>
      <p:sp>
        <p:nvSpPr>
          <p:cNvPr id="480" name="Google Shape;480;p41"/>
          <p:cNvSpPr txBox="1"/>
          <p:nvPr>
            <p:ph idx="1" type="body"/>
          </p:nvPr>
        </p:nvSpPr>
        <p:spPr>
          <a:xfrm>
            <a:off x="5143500" y="1567550"/>
            <a:ext cx="3192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Requirement: Design a state space control system to maintain height, track a path, and remain stable.</a:t>
            </a:r>
            <a:endParaRPr/>
          </a:p>
          <a:p>
            <a:pPr indent="0" lvl="0" marL="0" rtl="0" algn="l">
              <a:spcBef>
                <a:spcPts val="1200"/>
              </a:spcBef>
              <a:spcAft>
                <a:spcPts val="0"/>
              </a:spcAft>
              <a:buNone/>
            </a:pPr>
            <a:r>
              <a:rPr lang="en-GB"/>
              <a:t>General</a:t>
            </a:r>
            <a:r>
              <a:rPr lang="en-GB"/>
              <a:t> design seems like it’ll work, but it will take time to tune and we have decided Closed Loop RC should be completed first</a:t>
            </a:r>
            <a:endParaRPr/>
          </a:p>
          <a:p>
            <a:pPr indent="0" lvl="0" marL="0" rtl="0" algn="l">
              <a:spcBef>
                <a:spcPts val="1200"/>
              </a:spcBef>
              <a:spcAft>
                <a:spcPts val="1200"/>
              </a:spcAft>
              <a:buNone/>
            </a:pPr>
            <a:r>
              <a:rPr lang="en-GB"/>
              <a:t>Conclusion: The system needs tuning to meet requirements, but general design is complete and can begin programming in C</a:t>
            </a:r>
            <a:endParaRPr/>
          </a:p>
        </p:txBody>
      </p:sp>
      <p:sp>
        <p:nvSpPr>
          <p:cNvPr id="481" name="Google Shape;481;p41"/>
          <p:cNvSpPr txBox="1"/>
          <p:nvPr/>
        </p:nvSpPr>
        <p:spPr>
          <a:xfrm>
            <a:off x="1280988" y="4166775"/>
            <a:ext cx="27771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Figure. Full State Feedback Design for Autonomous Control</a:t>
            </a:r>
            <a:endParaRPr>
              <a:solidFill>
                <a:srgbClr val="FFFFFF"/>
              </a:solidFill>
              <a:latin typeface="Lato"/>
              <a:ea typeface="Lato"/>
              <a:cs typeface="Lato"/>
              <a:sym typeface="Lato"/>
            </a:endParaRPr>
          </a:p>
        </p:txBody>
      </p:sp>
      <p:pic>
        <p:nvPicPr>
          <p:cNvPr id="482" name="Google Shape;482;p41"/>
          <p:cNvPicPr preferRelativeResize="0"/>
          <p:nvPr/>
        </p:nvPicPr>
        <p:blipFill>
          <a:blip r:embed="rId3">
            <a:alphaModFix/>
          </a:blip>
          <a:stretch>
            <a:fillRect/>
          </a:stretch>
        </p:blipFill>
        <p:spPr>
          <a:xfrm>
            <a:off x="195575" y="1433800"/>
            <a:ext cx="4947925" cy="2607013"/>
          </a:xfrm>
          <a:prstGeom prst="rect">
            <a:avLst/>
          </a:prstGeom>
          <a:noFill/>
          <a:ln>
            <a:noFill/>
          </a:ln>
        </p:spPr>
      </p:pic>
      <p:sp>
        <p:nvSpPr>
          <p:cNvPr id="483" name="Google Shape;483;p41"/>
          <p:cNvSpPr txBox="1"/>
          <p:nvPr/>
        </p:nvSpPr>
        <p:spPr>
          <a:xfrm>
            <a:off x="7637025" y="185775"/>
            <a:ext cx="1398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0000"/>
                </a:solidFill>
                <a:latin typeface="Lato"/>
                <a:ea typeface="Lato"/>
                <a:cs typeface="Lato"/>
                <a:sym typeface="Lato"/>
              </a:rPr>
              <a:t>Late</a:t>
            </a:r>
            <a:r>
              <a:rPr lang="en-GB">
                <a:solidFill>
                  <a:srgbClr val="FF0000"/>
                </a:solidFill>
                <a:latin typeface="Lato"/>
                <a:ea typeface="Lato"/>
                <a:cs typeface="Lato"/>
                <a:sym typeface="Lato"/>
              </a:rPr>
              <a:t>. Expected 4/26</a:t>
            </a:r>
            <a:endParaRPr>
              <a:solidFill>
                <a:srgbClr val="FF0000"/>
              </a:solidFill>
              <a:latin typeface="Lato"/>
              <a:ea typeface="Lato"/>
              <a:cs typeface="Lato"/>
              <a:sym typeface="Lat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7" name="Shape 487"/>
        <p:cNvGrpSpPr/>
        <p:nvPr/>
      </p:nvGrpSpPr>
      <p:grpSpPr>
        <a:xfrm>
          <a:off x="0" y="0"/>
          <a:ext cx="0" cy="0"/>
          <a:chOff x="0" y="0"/>
          <a:chExt cx="0" cy="0"/>
        </a:xfrm>
      </p:grpSpPr>
      <p:sp>
        <p:nvSpPr>
          <p:cNvPr id="488" name="Google Shape;488;p4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Closed Loop Remote Control </a:t>
            </a:r>
            <a:r>
              <a:rPr lang="en-GB"/>
              <a:t>Definition</a:t>
            </a:r>
            <a:endParaRPr/>
          </a:p>
        </p:txBody>
      </p:sp>
      <p:sp>
        <p:nvSpPr>
          <p:cNvPr id="489" name="Google Shape;489;p42"/>
          <p:cNvSpPr txBox="1"/>
          <p:nvPr>
            <p:ph idx="1" type="body"/>
          </p:nvPr>
        </p:nvSpPr>
        <p:spPr>
          <a:xfrm>
            <a:off x="687900" y="1567550"/>
            <a:ext cx="3357000" cy="2911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Task: Define a remote control plant to respond to </a:t>
            </a:r>
            <a:r>
              <a:rPr lang="en-GB"/>
              <a:t>forward, </a:t>
            </a:r>
            <a:r>
              <a:rPr lang="en-GB"/>
              <a:t>turning, and up/down commands from the user, while main</a:t>
            </a:r>
            <a:r>
              <a:rPr lang="en-GB"/>
              <a:t>taining pitch and roll angles of zero. </a:t>
            </a:r>
            <a:endParaRPr/>
          </a:p>
          <a:p>
            <a:pPr indent="0" lvl="0" marL="0" rtl="0" algn="l">
              <a:spcBef>
                <a:spcPts val="1200"/>
              </a:spcBef>
              <a:spcAft>
                <a:spcPts val="0"/>
              </a:spcAft>
              <a:buNone/>
            </a:pPr>
            <a:r>
              <a:rPr lang="en-GB"/>
              <a:t>States included in plant are left and right throttles, height, attitude and angular velocities. Pitch and roll inputs will always be zero, and we will be focusing on the left and right throttles and height.</a:t>
            </a:r>
            <a:endParaRPr/>
          </a:p>
          <a:p>
            <a:pPr indent="0" lvl="0" marL="0" rtl="0" algn="l">
              <a:spcBef>
                <a:spcPts val="1200"/>
              </a:spcBef>
              <a:spcAft>
                <a:spcPts val="1200"/>
              </a:spcAft>
              <a:buNone/>
            </a:pPr>
            <a:r>
              <a:rPr lang="en-GB"/>
              <a:t>Conclusion: Plant is being designed and ready to move </a:t>
            </a:r>
            <a:r>
              <a:rPr lang="en-GB"/>
              <a:t>forward</a:t>
            </a:r>
            <a:r>
              <a:rPr lang="en-GB"/>
              <a:t> with design.</a:t>
            </a:r>
            <a:endParaRPr/>
          </a:p>
        </p:txBody>
      </p:sp>
      <p:pic>
        <p:nvPicPr>
          <p:cNvPr id="490" name="Google Shape;490;p42"/>
          <p:cNvPicPr preferRelativeResize="0"/>
          <p:nvPr/>
        </p:nvPicPr>
        <p:blipFill>
          <a:blip r:embed="rId3">
            <a:alphaModFix/>
          </a:blip>
          <a:stretch>
            <a:fillRect/>
          </a:stretch>
        </p:blipFill>
        <p:spPr>
          <a:xfrm>
            <a:off x="4012175" y="1460250"/>
            <a:ext cx="4903801" cy="2343600"/>
          </a:xfrm>
          <a:prstGeom prst="rect">
            <a:avLst/>
          </a:prstGeom>
          <a:noFill/>
          <a:ln>
            <a:noFill/>
          </a:ln>
        </p:spPr>
      </p:pic>
      <p:sp>
        <p:nvSpPr>
          <p:cNvPr id="491" name="Google Shape;491;p42"/>
          <p:cNvSpPr txBox="1"/>
          <p:nvPr/>
        </p:nvSpPr>
        <p:spPr>
          <a:xfrm>
            <a:off x="4411175" y="3863150"/>
            <a:ext cx="41058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Figure. Closed Loop Remote Control System design</a:t>
            </a:r>
            <a:endParaRPr>
              <a:solidFill>
                <a:srgbClr val="FFFFFF"/>
              </a:solidFill>
              <a:latin typeface="Lato"/>
              <a:ea typeface="Lato"/>
              <a:cs typeface="Lato"/>
              <a:sym typeface="Lato"/>
            </a:endParaRPr>
          </a:p>
        </p:txBody>
      </p:sp>
      <p:sp>
        <p:nvSpPr>
          <p:cNvPr id="492" name="Google Shape;492;p42"/>
          <p:cNvSpPr txBox="1"/>
          <p:nvPr/>
        </p:nvSpPr>
        <p:spPr>
          <a:xfrm>
            <a:off x="7637025" y="185775"/>
            <a:ext cx="1398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00"/>
                </a:solidFill>
                <a:latin typeface="Lato"/>
                <a:ea typeface="Lato"/>
                <a:cs typeface="Lato"/>
                <a:sym typeface="Lato"/>
              </a:rPr>
              <a:t>In Progress. Expected 4/19</a:t>
            </a:r>
            <a:endParaRPr>
              <a:solidFill>
                <a:srgbClr val="FFFF00"/>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Major Milestones </a:t>
            </a:r>
            <a:endParaRPr/>
          </a:p>
        </p:txBody>
      </p:sp>
      <p:sp>
        <p:nvSpPr>
          <p:cNvPr id="160" name="Google Shape;160;p16"/>
          <p:cNvSpPr txBox="1"/>
          <p:nvPr>
            <p:ph idx="1" type="body"/>
          </p:nvPr>
        </p:nvSpPr>
        <p:spPr>
          <a:xfrm>
            <a:off x="1067550" y="1024200"/>
            <a:ext cx="7862400" cy="37383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1200" u="sng"/>
              <a:t>Mechanical Design:</a:t>
            </a:r>
            <a:endParaRPr b="1" sz="1200" u="sng"/>
          </a:p>
          <a:p>
            <a:pPr indent="-304800" lvl="0" marL="457200" rtl="0" algn="l">
              <a:spcBef>
                <a:spcPts val="0"/>
              </a:spcBef>
              <a:spcAft>
                <a:spcPts val="0"/>
              </a:spcAft>
              <a:buSzPts val="1200"/>
              <a:buChar char="●"/>
            </a:pPr>
            <a:r>
              <a:rPr lang="en-GB" sz="1200"/>
              <a:t>Fabricatable CAD Design: </a:t>
            </a:r>
            <a:r>
              <a:rPr lang="en-GB" sz="1200">
                <a:solidFill>
                  <a:srgbClr val="00FF00"/>
                </a:solidFill>
              </a:rPr>
              <a:t>Complete</a:t>
            </a:r>
            <a:endParaRPr sz="1200">
              <a:solidFill>
                <a:srgbClr val="FFFF00"/>
              </a:solidFill>
            </a:endParaRPr>
          </a:p>
          <a:p>
            <a:pPr indent="-304800" lvl="0" marL="457200" rtl="0" algn="l">
              <a:spcBef>
                <a:spcPts val="0"/>
              </a:spcBef>
              <a:spcAft>
                <a:spcPts val="0"/>
              </a:spcAft>
              <a:buSzPts val="1200"/>
              <a:buChar char="●"/>
            </a:pPr>
            <a:r>
              <a:rPr lang="en-GB" sz="1200"/>
              <a:t>Finalize all parts and retailers: </a:t>
            </a:r>
            <a:r>
              <a:rPr lang="en-GB" sz="1200">
                <a:solidFill>
                  <a:srgbClr val="00FF00"/>
                </a:solidFill>
              </a:rPr>
              <a:t>Complete</a:t>
            </a:r>
            <a:endParaRPr sz="1200">
              <a:solidFill>
                <a:srgbClr val="00FF00"/>
              </a:solidFill>
            </a:endParaRPr>
          </a:p>
          <a:p>
            <a:pPr indent="-304800" lvl="0" marL="457200" rtl="0" algn="l">
              <a:spcBef>
                <a:spcPts val="0"/>
              </a:spcBef>
              <a:spcAft>
                <a:spcPts val="0"/>
              </a:spcAft>
              <a:buClr>
                <a:srgbClr val="FFFFFF"/>
              </a:buClr>
              <a:buSzPts val="1200"/>
              <a:buChar char="●"/>
            </a:pPr>
            <a:r>
              <a:rPr lang="en-GB" sz="1200"/>
              <a:t>Order all parts needed for fabrication: </a:t>
            </a:r>
            <a:r>
              <a:rPr lang="en-GB" sz="1200">
                <a:solidFill>
                  <a:srgbClr val="00FF00"/>
                </a:solidFill>
              </a:rPr>
              <a:t>Complete</a:t>
            </a:r>
            <a:endParaRPr sz="1200">
              <a:solidFill>
                <a:srgbClr val="FFFFFF"/>
              </a:solidFill>
            </a:endParaRPr>
          </a:p>
          <a:p>
            <a:pPr indent="-304800" lvl="0" marL="457200" rtl="0" algn="l">
              <a:spcBef>
                <a:spcPts val="0"/>
              </a:spcBef>
              <a:spcAft>
                <a:spcPts val="0"/>
              </a:spcAft>
              <a:buSzPts val="1200"/>
              <a:buChar char="●"/>
            </a:pPr>
            <a:r>
              <a:rPr lang="en-GB" sz="1200"/>
              <a:t>Fabricate prototype Due 4/26: </a:t>
            </a:r>
            <a:r>
              <a:rPr lang="en-GB" sz="1200">
                <a:solidFill>
                  <a:srgbClr val="FFFF00"/>
                </a:solidFill>
              </a:rPr>
              <a:t>On Track</a:t>
            </a:r>
            <a:endParaRPr sz="1200">
              <a:solidFill>
                <a:srgbClr val="FFFF00"/>
              </a:solidFill>
            </a:endParaRPr>
          </a:p>
          <a:p>
            <a:pPr indent="-304800" lvl="1" marL="914400" rtl="0" algn="l">
              <a:spcBef>
                <a:spcPts val="0"/>
              </a:spcBef>
              <a:spcAft>
                <a:spcPts val="0"/>
              </a:spcAft>
              <a:buClr>
                <a:srgbClr val="FFFFFF"/>
              </a:buClr>
              <a:buSzPts val="1200"/>
              <a:buChar char="○"/>
            </a:pPr>
            <a:r>
              <a:rPr lang="en-GB" sz="1200">
                <a:solidFill>
                  <a:srgbClr val="FFFFFF"/>
                </a:solidFill>
              </a:rPr>
              <a:t>Envelope Fabrication in progress, with all parts mechanical parts received</a:t>
            </a:r>
            <a:endParaRPr sz="1200">
              <a:solidFill>
                <a:srgbClr val="FFFFFF"/>
              </a:solidFill>
            </a:endParaRPr>
          </a:p>
          <a:p>
            <a:pPr indent="0" lvl="0" marL="91440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b="1" lang="en-GB" sz="1200" u="sng"/>
              <a:t>Systems Programming:</a:t>
            </a:r>
            <a:endParaRPr sz="1200" u="sng">
              <a:solidFill>
                <a:srgbClr val="FFFF00"/>
              </a:solidFill>
            </a:endParaRPr>
          </a:p>
          <a:p>
            <a:pPr indent="-304800" lvl="0" marL="457200" rtl="0" algn="l">
              <a:spcBef>
                <a:spcPts val="0"/>
              </a:spcBef>
              <a:spcAft>
                <a:spcPts val="0"/>
              </a:spcAft>
              <a:buClr>
                <a:srgbClr val="FFFFFF"/>
              </a:buClr>
              <a:buSzPts val="1200"/>
              <a:buChar char="●"/>
            </a:pPr>
            <a:r>
              <a:rPr lang="en-GB" sz="1200">
                <a:solidFill>
                  <a:srgbClr val="FFFFFF"/>
                </a:solidFill>
              </a:rPr>
              <a:t>Implement servo control in software: </a:t>
            </a:r>
            <a:r>
              <a:rPr lang="en-GB" sz="1200">
                <a:solidFill>
                  <a:srgbClr val="00FF00"/>
                </a:solidFill>
              </a:rPr>
              <a:t>Complete</a:t>
            </a:r>
            <a:endParaRPr sz="1200">
              <a:solidFill>
                <a:srgbClr val="FFFFFF"/>
              </a:solidFill>
            </a:endParaRPr>
          </a:p>
          <a:p>
            <a:pPr indent="-304800" lvl="0" marL="457200" rtl="0" algn="l">
              <a:spcBef>
                <a:spcPts val="0"/>
              </a:spcBef>
              <a:spcAft>
                <a:spcPts val="0"/>
              </a:spcAft>
              <a:buClr>
                <a:srgbClr val="FFFFFF"/>
              </a:buClr>
              <a:buSzPts val="1200"/>
              <a:buChar char="●"/>
            </a:pPr>
            <a:r>
              <a:rPr lang="en-GB" sz="1200">
                <a:solidFill>
                  <a:srgbClr val="FFFFFF"/>
                </a:solidFill>
              </a:rPr>
              <a:t>Implement motor control in software: </a:t>
            </a:r>
            <a:r>
              <a:rPr lang="en-GB" sz="1200">
                <a:solidFill>
                  <a:srgbClr val="00FF00"/>
                </a:solidFill>
              </a:rPr>
              <a:t>Complete</a:t>
            </a:r>
            <a:endParaRPr sz="1200">
              <a:solidFill>
                <a:srgbClr val="FFFFFF"/>
              </a:solidFill>
            </a:endParaRPr>
          </a:p>
          <a:p>
            <a:pPr indent="-304800" lvl="0" marL="457200" rtl="0" algn="l">
              <a:spcBef>
                <a:spcPts val="0"/>
              </a:spcBef>
              <a:spcAft>
                <a:spcPts val="0"/>
              </a:spcAft>
              <a:buSzPts val="1200"/>
              <a:buChar char="●"/>
            </a:pPr>
            <a:r>
              <a:rPr lang="en-GB" sz="1200"/>
              <a:t>Implement remote controller in software due 4/9: </a:t>
            </a:r>
            <a:r>
              <a:rPr lang="en-GB" sz="1200">
                <a:solidFill>
                  <a:srgbClr val="FF0000"/>
                </a:solidFill>
              </a:rPr>
              <a:t>Late - expected 4/19</a:t>
            </a:r>
            <a:endParaRPr sz="1200">
              <a:solidFill>
                <a:srgbClr val="00FF00"/>
              </a:solidFill>
            </a:endParaRPr>
          </a:p>
          <a:p>
            <a:pPr indent="-304800" lvl="1" marL="914400" rtl="0" algn="l">
              <a:spcBef>
                <a:spcPts val="0"/>
              </a:spcBef>
              <a:spcAft>
                <a:spcPts val="0"/>
              </a:spcAft>
              <a:buClr>
                <a:srgbClr val="FFFFFF"/>
              </a:buClr>
              <a:buSzPts val="1200"/>
              <a:buChar char="○"/>
            </a:pPr>
            <a:r>
              <a:rPr lang="en-GB" sz="1200"/>
              <a:t>Instantaneous use of all 4 servos and motors wasn’t possible without the battery, which had not been ordered yet</a:t>
            </a:r>
            <a:endParaRPr sz="1200"/>
          </a:p>
          <a:p>
            <a:pPr indent="-304800" lvl="0" marL="457200" rtl="0" algn="l">
              <a:spcBef>
                <a:spcPts val="0"/>
              </a:spcBef>
              <a:spcAft>
                <a:spcPts val="0"/>
              </a:spcAft>
              <a:buSzPts val="1200"/>
              <a:buChar char="●"/>
            </a:pPr>
            <a:r>
              <a:rPr lang="en-GB" sz="1200"/>
              <a:t>Implement autonomous control in software due 4/26: </a:t>
            </a:r>
            <a:r>
              <a:rPr lang="en-GB" sz="1200">
                <a:solidFill>
                  <a:srgbClr val="FFFF00"/>
                </a:solidFill>
              </a:rPr>
              <a:t>Delayed</a:t>
            </a:r>
            <a:endParaRPr sz="1200"/>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b="1" lang="en-GB" sz="1200" u="sng">
                <a:solidFill>
                  <a:srgbClr val="FFFFFF"/>
                </a:solidFill>
              </a:rPr>
              <a:t>PCB Design:</a:t>
            </a:r>
            <a:endParaRPr b="1" sz="1200" u="sng">
              <a:solidFill>
                <a:srgbClr val="FFFFFF"/>
              </a:solidFill>
            </a:endParaRPr>
          </a:p>
          <a:p>
            <a:pPr indent="-304800" lvl="0" marL="457200" rtl="0" algn="l">
              <a:spcBef>
                <a:spcPts val="0"/>
              </a:spcBef>
              <a:spcAft>
                <a:spcPts val="0"/>
              </a:spcAft>
              <a:buSzPts val="1200"/>
              <a:buChar char="●"/>
            </a:pPr>
            <a:r>
              <a:rPr lang="en-GB" sz="1200"/>
              <a:t>Board wiring 3/19/21 </a:t>
            </a:r>
            <a:r>
              <a:rPr lang="en-GB" sz="1200">
                <a:solidFill>
                  <a:srgbClr val="00FF00"/>
                </a:solidFill>
              </a:rPr>
              <a:t>Complete</a:t>
            </a:r>
            <a:endParaRPr sz="1200">
              <a:solidFill>
                <a:srgbClr val="00FF00"/>
              </a:solidFill>
            </a:endParaRPr>
          </a:p>
          <a:p>
            <a:pPr indent="-304800" lvl="0" marL="457200" rtl="0" algn="l">
              <a:spcBef>
                <a:spcPts val="0"/>
              </a:spcBef>
              <a:spcAft>
                <a:spcPts val="0"/>
              </a:spcAft>
              <a:buClr>
                <a:srgbClr val="F3F3F3"/>
              </a:buClr>
              <a:buSzPts val="1200"/>
              <a:buChar char="●"/>
            </a:pPr>
            <a:r>
              <a:rPr lang="en-GB" sz="1200">
                <a:solidFill>
                  <a:srgbClr val="F3F3F3"/>
                </a:solidFill>
              </a:rPr>
              <a:t>Order PCB, power source, and remaining infrastructure 3/23/21 </a:t>
            </a:r>
            <a:r>
              <a:rPr lang="en-GB" sz="1200">
                <a:solidFill>
                  <a:srgbClr val="00FF00"/>
                </a:solidFill>
              </a:rPr>
              <a:t>Complete</a:t>
            </a:r>
            <a:endParaRPr sz="1200">
              <a:solidFill>
                <a:srgbClr val="FFFFFF"/>
              </a:solidFill>
            </a:endParaRPr>
          </a:p>
          <a:p>
            <a:pPr indent="0" lvl="0" marL="0" rtl="0" algn="l">
              <a:spcBef>
                <a:spcPts val="0"/>
              </a:spcBef>
              <a:spcAft>
                <a:spcPts val="0"/>
              </a:spcAft>
              <a:buNone/>
            </a:pPr>
            <a:r>
              <a:t/>
            </a:r>
            <a:endParaRPr sz="1200">
              <a:solidFill>
                <a:srgbClr val="FFFFFF"/>
              </a:solidFill>
            </a:endParaRPr>
          </a:p>
          <a:p>
            <a:pPr indent="0" lvl="0" marL="0" rtl="0" algn="l">
              <a:spcBef>
                <a:spcPts val="0"/>
              </a:spcBef>
              <a:spcAft>
                <a:spcPts val="0"/>
              </a:spcAft>
              <a:buNone/>
            </a:pPr>
            <a:r>
              <a:rPr lang="en-GB" sz="1200">
                <a:solidFill>
                  <a:srgbClr val="FFFFFF"/>
                </a:solidFill>
              </a:rPr>
              <a:t>**MORE ON NEXT SLIDE**</a:t>
            </a:r>
            <a:endParaRPr sz="1200">
              <a:solidFill>
                <a:srgbClr val="FFFFFF"/>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4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Large Pitch/Roll Angle Error will be Addressed with Simplified Control Response. </a:t>
            </a:r>
            <a:endParaRPr/>
          </a:p>
        </p:txBody>
      </p:sp>
      <p:sp>
        <p:nvSpPr>
          <p:cNvPr id="498" name="Google Shape;498;p43"/>
          <p:cNvSpPr txBox="1"/>
          <p:nvPr>
            <p:ph idx="1" type="body"/>
          </p:nvPr>
        </p:nvSpPr>
        <p:spPr>
          <a:xfrm>
            <a:off x="1297500" y="1567550"/>
            <a:ext cx="3523200" cy="3253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a:t>Requirement: Create a control system to return the pitch and roll angles to normal operating range in the event of a Large Pitch/Roll Angle Error.</a:t>
            </a:r>
            <a:endParaRPr/>
          </a:p>
          <a:p>
            <a:pPr indent="0" lvl="0" marL="0" rtl="0" algn="l">
              <a:spcBef>
                <a:spcPts val="1200"/>
              </a:spcBef>
              <a:spcAft>
                <a:spcPts val="0"/>
              </a:spcAft>
              <a:buNone/>
            </a:pPr>
            <a:r>
              <a:rPr lang="en-GB"/>
              <a:t>Large pitch and Roll angles can lead to a crash and must be handled immediately. </a:t>
            </a:r>
            <a:endParaRPr/>
          </a:p>
          <a:p>
            <a:pPr indent="0" lvl="0" marL="0" rtl="0" algn="l">
              <a:spcBef>
                <a:spcPts val="1200"/>
              </a:spcBef>
              <a:spcAft>
                <a:spcPts val="0"/>
              </a:spcAft>
              <a:buNone/>
            </a:pPr>
            <a:r>
              <a:rPr lang="en-GB"/>
              <a:t>We plan to </a:t>
            </a:r>
            <a:r>
              <a:rPr lang="en-GB"/>
              <a:t>switch</a:t>
            </a:r>
            <a:r>
              <a:rPr lang="en-GB"/>
              <a:t> to a 2 DoF control response and set other functions on hold till stability is obtained.</a:t>
            </a:r>
            <a:endParaRPr/>
          </a:p>
          <a:p>
            <a:pPr indent="0" lvl="0" marL="0" rtl="0" algn="l">
              <a:spcBef>
                <a:spcPts val="1200"/>
              </a:spcBef>
              <a:spcAft>
                <a:spcPts val="1200"/>
              </a:spcAft>
              <a:buNone/>
            </a:pPr>
            <a:r>
              <a:rPr lang="en-GB"/>
              <a:t>Conclusion: The drone needs a simplified and </a:t>
            </a:r>
            <a:r>
              <a:rPr lang="en-GB"/>
              <a:t>aggressive</a:t>
            </a:r>
            <a:r>
              <a:rPr lang="en-GB"/>
              <a:t> response for returning the angles back to controllable angles. This is an error case that needs a </a:t>
            </a:r>
            <a:r>
              <a:rPr lang="en-GB"/>
              <a:t>specialized</a:t>
            </a:r>
            <a:r>
              <a:rPr lang="en-GB"/>
              <a:t> control response</a:t>
            </a:r>
            <a:endParaRPr/>
          </a:p>
        </p:txBody>
      </p:sp>
      <p:pic>
        <p:nvPicPr>
          <p:cNvPr id="499" name="Google Shape;499;p43"/>
          <p:cNvPicPr preferRelativeResize="0"/>
          <p:nvPr/>
        </p:nvPicPr>
        <p:blipFill>
          <a:blip r:embed="rId3">
            <a:alphaModFix/>
          </a:blip>
          <a:stretch>
            <a:fillRect/>
          </a:stretch>
        </p:blipFill>
        <p:spPr>
          <a:xfrm>
            <a:off x="4973100" y="1460250"/>
            <a:ext cx="4018500" cy="2875624"/>
          </a:xfrm>
          <a:prstGeom prst="rect">
            <a:avLst/>
          </a:prstGeom>
          <a:noFill/>
          <a:ln>
            <a:noFill/>
          </a:ln>
        </p:spPr>
      </p:pic>
      <p:sp>
        <p:nvSpPr>
          <p:cNvPr id="500" name="Google Shape;500;p43"/>
          <p:cNvSpPr txBox="1"/>
          <p:nvPr/>
        </p:nvSpPr>
        <p:spPr>
          <a:xfrm>
            <a:off x="4973100" y="4488275"/>
            <a:ext cx="4018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Figure. A tilted ellipsoid will have much higher drag and become unstable</a:t>
            </a:r>
            <a:endParaRPr>
              <a:solidFill>
                <a:srgbClr val="FFFFFF"/>
              </a:solidFill>
              <a:latin typeface="Lato"/>
              <a:ea typeface="Lato"/>
              <a:cs typeface="Lato"/>
              <a:sym typeface="Lato"/>
            </a:endParaRPr>
          </a:p>
        </p:txBody>
      </p:sp>
      <p:sp>
        <p:nvSpPr>
          <p:cNvPr id="501" name="Google Shape;501;p43"/>
          <p:cNvSpPr txBox="1"/>
          <p:nvPr/>
        </p:nvSpPr>
        <p:spPr>
          <a:xfrm>
            <a:off x="7637025" y="185775"/>
            <a:ext cx="1398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00"/>
                </a:solidFill>
                <a:latin typeface="Lato"/>
                <a:ea typeface="Lato"/>
                <a:cs typeface="Lato"/>
                <a:sym typeface="Lato"/>
              </a:rPr>
              <a:t>In Progress. Expected 4/26</a:t>
            </a:r>
            <a:endParaRPr>
              <a:solidFill>
                <a:srgbClr val="FFFF00"/>
              </a:solidFill>
              <a:latin typeface="Lato"/>
              <a:ea typeface="Lato"/>
              <a:cs typeface="Lato"/>
              <a:sym typeface="Lato"/>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5" name="Shape 505"/>
        <p:cNvGrpSpPr/>
        <p:nvPr/>
      </p:nvGrpSpPr>
      <p:grpSpPr>
        <a:xfrm>
          <a:off x="0" y="0"/>
          <a:ext cx="0" cy="0"/>
          <a:chOff x="0" y="0"/>
          <a:chExt cx="0" cy="0"/>
        </a:xfrm>
      </p:grpSpPr>
      <p:sp>
        <p:nvSpPr>
          <p:cNvPr id="506" name="Google Shape;506;p4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FFFFFF"/>
                </a:solidFill>
              </a:rPr>
              <a:t>Drone Flight Simulation is progressing on time, with all milestones completed</a:t>
            </a:r>
            <a:endParaRPr>
              <a:solidFill>
                <a:srgbClr val="FFFFFF"/>
              </a:solidFill>
            </a:endParaRPr>
          </a:p>
        </p:txBody>
      </p:sp>
      <p:sp>
        <p:nvSpPr>
          <p:cNvPr id="507" name="Google Shape;507;p44"/>
          <p:cNvSpPr txBox="1"/>
          <p:nvPr>
            <p:ph idx="1" type="body"/>
          </p:nvPr>
        </p:nvSpPr>
        <p:spPr>
          <a:xfrm>
            <a:off x="1297500" y="1567550"/>
            <a:ext cx="7038900" cy="29112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a:t>The following tasks involving flight simulation progression will be presented in detail as forthcoming slides</a:t>
            </a:r>
            <a:r>
              <a:rPr lang="en-GB"/>
              <a:t>:</a:t>
            </a:r>
            <a:endParaRPr/>
          </a:p>
          <a:p>
            <a:pPr indent="0" lvl="0" marL="0" rtl="0" algn="l">
              <a:lnSpc>
                <a:spcPct val="100000"/>
              </a:lnSpc>
              <a:spcBef>
                <a:spcPts val="1200"/>
              </a:spcBef>
              <a:spcAft>
                <a:spcPts val="0"/>
              </a:spcAft>
              <a:buNone/>
            </a:pPr>
            <a:r>
              <a:rPr lang="en-GB"/>
              <a:t>Milestones:</a:t>
            </a:r>
            <a:endParaRPr/>
          </a:p>
          <a:p>
            <a:pPr indent="-311150" lvl="0" marL="457200" rtl="0" algn="l">
              <a:lnSpc>
                <a:spcPct val="100000"/>
              </a:lnSpc>
              <a:spcBef>
                <a:spcPts val="1200"/>
              </a:spcBef>
              <a:spcAft>
                <a:spcPts val="0"/>
              </a:spcAft>
              <a:buSzPts val="1300"/>
              <a:buChar char="●"/>
            </a:pPr>
            <a:r>
              <a:rPr lang="en-GB"/>
              <a:t>Drag Forces Implementation: </a:t>
            </a:r>
            <a:r>
              <a:rPr lang="en-GB">
                <a:solidFill>
                  <a:srgbClr val="00FF00"/>
                </a:solidFill>
              </a:rPr>
              <a:t>Complete </a:t>
            </a:r>
            <a:endParaRPr/>
          </a:p>
          <a:p>
            <a:pPr indent="-311150" lvl="0" marL="457200" rtl="0" algn="l">
              <a:spcBef>
                <a:spcPts val="0"/>
              </a:spcBef>
              <a:spcAft>
                <a:spcPts val="0"/>
              </a:spcAft>
              <a:buSzPts val="1300"/>
              <a:buChar char="●"/>
            </a:pPr>
            <a:r>
              <a:rPr lang="en-GB"/>
              <a:t>Sensors Simulation in V-rep: </a:t>
            </a:r>
            <a:r>
              <a:rPr lang="en-GB">
                <a:solidFill>
                  <a:srgbClr val="00FF00"/>
                </a:solidFill>
              </a:rPr>
              <a:t>Complete </a:t>
            </a:r>
            <a:endParaRPr>
              <a:solidFill>
                <a:srgbClr val="00FF00"/>
              </a:solidFill>
            </a:endParaRPr>
          </a:p>
          <a:p>
            <a:pPr indent="-311150" lvl="0" marL="457200" rtl="0" algn="l">
              <a:spcBef>
                <a:spcPts val="0"/>
              </a:spcBef>
              <a:spcAft>
                <a:spcPts val="0"/>
              </a:spcAft>
              <a:buClr>
                <a:srgbClr val="FFFFFF"/>
              </a:buClr>
              <a:buSzPts val="1300"/>
              <a:buChar char="●"/>
            </a:pPr>
            <a:r>
              <a:rPr lang="en-GB">
                <a:solidFill>
                  <a:srgbClr val="FFFFFF"/>
                </a:solidFill>
              </a:rPr>
              <a:t>Noise added to sensors in V-rep:</a:t>
            </a:r>
            <a:r>
              <a:rPr lang="en-GB">
                <a:solidFill>
                  <a:srgbClr val="FFFF00"/>
                </a:solidFill>
              </a:rPr>
              <a:t> Due 4/19</a:t>
            </a:r>
            <a:r>
              <a:rPr lang="en-GB">
                <a:solidFill>
                  <a:srgbClr val="FFFFFF"/>
                </a:solidFill>
              </a:rPr>
              <a:t> </a:t>
            </a:r>
            <a:r>
              <a:rPr lang="en-GB">
                <a:solidFill>
                  <a:srgbClr val="FFFF00"/>
                </a:solidFill>
              </a:rPr>
              <a:t>In Progress </a:t>
            </a:r>
            <a:endParaRPr>
              <a:solidFill>
                <a:srgbClr val="FFFFFF"/>
              </a:solidFill>
            </a:endParaRPr>
          </a:p>
          <a:p>
            <a:pPr indent="0" lvl="0" marL="0" rtl="0" algn="l">
              <a:spcBef>
                <a:spcPts val="1200"/>
              </a:spcBef>
              <a:spcAft>
                <a:spcPts val="1200"/>
              </a:spcAft>
              <a:buNone/>
            </a:pPr>
            <a:r>
              <a:rPr lang="en-GB"/>
              <a:t>Conclusion: Milestones currently due are completed and adding noisy sensors in the design is currently a work in progress to be done before closed loop control is completed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1" name="Shape 511"/>
        <p:cNvGrpSpPr/>
        <p:nvPr/>
      </p:nvGrpSpPr>
      <p:grpSpPr>
        <a:xfrm>
          <a:off x="0" y="0"/>
          <a:ext cx="0" cy="0"/>
          <a:chOff x="0" y="0"/>
          <a:chExt cx="0" cy="0"/>
        </a:xfrm>
      </p:grpSpPr>
      <p:sp>
        <p:nvSpPr>
          <p:cNvPr id="512" name="Google Shape;512;p4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Drag Force</a:t>
            </a:r>
            <a:r>
              <a:rPr lang="en-GB"/>
              <a:t> A</a:t>
            </a:r>
            <a:r>
              <a:rPr lang="en-GB"/>
              <a:t>pplied to the Center of Envelope </a:t>
            </a:r>
            <a:endParaRPr/>
          </a:p>
        </p:txBody>
      </p:sp>
      <p:pic>
        <p:nvPicPr>
          <p:cNvPr id="513" name="Google Shape;513;p45" title="dragonstop.webm">
            <a:hlinkClick r:id="rId3"/>
          </p:cNvPr>
          <p:cNvPicPr preferRelativeResize="0"/>
          <p:nvPr/>
        </p:nvPicPr>
        <p:blipFill>
          <a:blip r:embed="rId4">
            <a:alphaModFix/>
          </a:blip>
          <a:stretch>
            <a:fillRect/>
          </a:stretch>
        </p:blipFill>
        <p:spPr>
          <a:xfrm>
            <a:off x="798763" y="1532125"/>
            <a:ext cx="3229850" cy="1782350"/>
          </a:xfrm>
          <a:prstGeom prst="rect">
            <a:avLst/>
          </a:prstGeom>
          <a:noFill/>
          <a:ln>
            <a:noFill/>
          </a:ln>
        </p:spPr>
      </p:pic>
      <p:sp>
        <p:nvSpPr>
          <p:cNvPr id="514" name="Google Shape;514;p45"/>
          <p:cNvSpPr txBox="1"/>
          <p:nvPr>
            <p:ph idx="1" type="body"/>
          </p:nvPr>
        </p:nvSpPr>
        <p:spPr>
          <a:xfrm>
            <a:off x="839488" y="3314475"/>
            <a:ext cx="3151200" cy="56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770"/>
              <a:buNone/>
            </a:pPr>
            <a:r>
              <a:rPr lang="en-GB" sz="1210"/>
              <a:t>Demonstration shows wind applied through spherical coordinates and drag on a static balloon.</a:t>
            </a:r>
            <a:endParaRPr sz="1210"/>
          </a:p>
        </p:txBody>
      </p:sp>
      <p:sp>
        <p:nvSpPr>
          <p:cNvPr id="515" name="Google Shape;515;p45"/>
          <p:cNvSpPr txBox="1"/>
          <p:nvPr>
            <p:ph idx="1" type="body"/>
          </p:nvPr>
        </p:nvSpPr>
        <p:spPr>
          <a:xfrm>
            <a:off x="931200" y="4248575"/>
            <a:ext cx="7281600" cy="56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770"/>
              <a:buNone/>
            </a:pPr>
            <a:r>
              <a:rPr lang="en-GB" sz="1210"/>
              <a:t>Conclusion: </a:t>
            </a:r>
            <a:r>
              <a:rPr lang="en-GB" sz="1210"/>
              <a:t>Drag forces can be applied to the envelope with simple atmospheric conditions. Wind and drag forces use the drag equation but are different forces acting in different directions.</a:t>
            </a:r>
            <a:endParaRPr sz="1210"/>
          </a:p>
        </p:txBody>
      </p:sp>
      <p:sp>
        <p:nvSpPr>
          <p:cNvPr id="516" name="Google Shape;516;p45"/>
          <p:cNvSpPr txBox="1"/>
          <p:nvPr>
            <p:ph idx="1" type="body"/>
          </p:nvPr>
        </p:nvSpPr>
        <p:spPr>
          <a:xfrm>
            <a:off x="4612800" y="3338150"/>
            <a:ext cx="3981600" cy="824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Drag is applied without any wind, so the balloon moves slower simply from a simulated atmosphere.</a:t>
            </a:r>
            <a:endParaRPr/>
          </a:p>
        </p:txBody>
      </p:sp>
      <p:pic>
        <p:nvPicPr>
          <p:cNvPr id="517" name="Google Shape;517;p45" title="updown.webm">
            <a:hlinkClick r:id="rId5"/>
          </p:cNvPr>
          <p:cNvPicPr preferRelativeResize="0"/>
          <p:nvPr/>
        </p:nvPicPr>
        <p:blipFill>
          <a:blip r:embed="rId4">
            <a:alphaModFix/>
          </a:blip>
          <a:stretch>
            <a:fillRect/>
          </a:stretch>
        </p:blipFill>
        <p:spPr>
          <a:xfrm>
            <a:off x="4988674" y="1512235"/>
            <a:ext cx="3229850" cy="1822140"/>
          </a:xfrm>
          <a:prstGeom prst="rect">
            <a:avLst/>
          </a:prstGeom>
          <a:noFill/>
          <a:ln>
            <a:noFill/>
          </a:ln>
        </p:spPr>
      </p:pic>
      <p:sp>
        <p:nvSpPr>
          <p:cNvPr id="518" name="Google Shape;518;p45"/>
          <p:cNvSpPr txBox="1"/>
          <p:nvPr/>
        </p:nvSpPr>
        <p:spPr>
          <a:xfrm>
            <a:off x="8236200" y="-3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
        <p:nvSpPr>
          <p:cNvPr id="519" name="Google Shape;519;p45"/>
          <p:cNvSpPr txBox="1"/>
          <p:nvPr>
            <p:ph idx="1" type="body"/>
          </p:nvPr>
        </p:nvSpPr>
        <p:spPr>
          <a:xfrm>
            <a:off x="1017175" y="965725"/>
            <a:ext cx="7038900" cy="566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SzPts val="770"/>
              <a:buNone/>
            </a:pPr>
            <a:r>
              <a:rPr lang="en-GB" sz="1210"/>
              <a:t>Requirement: Drag force is successfully simulated with and without wind on a static envelope, which is needed to more accurately represent real world conditions</a:t>
            </a:r>
            <a:endParaRPr sz="1210"/>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13"/>
                                        </p:tgtEl>
                                        <p:attrNameLst>
                                          <p:attrName>style.visibility</p:attrName>
                                        </p:attrNameLst>
                                      </p:cBhvr>
                                      <p:to>
                                        <p:strVal val="visible"/>
                                      </p:to>
                                    </p:set>
                                    <p:animEffect filter="fade" transition="in">
                                      <p:cBhvr>
                                        <p:cTn dur="1000"/>
                                        <p:tgtEl>
                                          <p:spTgt spid="51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23" name="Shape 523"/>
        <p:cNvGrpSpPr/>
        <p:nvPr/>
      </p:nvGrpSpPr>
      <p:grpSpPr>
        <a:xfrm>
          <a:off x="0" y="0"/>
          <a:ext cx="0" cy="0"/>
          <a:chOff x="0" y="0"/>
          <a:chExt cx="0" cy="0"/>
        </a:xfrm>
      </p:grpSpPr>
      <p:sp>
        <p:nvSpPr>
          <p:cNvPr id="524" name="Google Shape;524;p46"/>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Drag Force Successfully Simulated on a Moving Drone</a:t>
            </a:r>
            <a:endParaRPr/>
          </a:p>
        </p:txBody>
      </p:sp>
      <p:sp>
        <p:nvSpPr>
          <p:cNvPr id="525" name="Google Shape;525;p46"/>
          <p:cNvSpPr txBox="1"/>
          <p:nvPr>
            <p:ph idx="1" type="body"/>
          </p:nvPr>
        </p:nvSpPr>
        <p:spPr>
          <a:xfrm>
            <a:off x="1052550" y="4301775"/>
            <a:ext cx="7038900" cy="56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770"/>
              <a:buNone/>
            </a:pPr>
            <a:r>
              <a:rPr lang="en-GB" sz="1210"/>
              <a:t>Conclusion: </a:t>
            </a:r>
            <a:r>
              <a:rPr lang="en-GB" sz="1210"/>
              <a:t>The addition of drag in the simulation gives confirmation that the balloon is capable of safe navigation in varying environmental conditions.</a:t>
            </a:r>
            <a:endParaRPr sz="1210"/>
          </a:p>
        </p:txBody>
      </p:sp>
      <p:pic>
        <p:nvPicPr>
          <p:cNvPr id="526" name="Google Shape;526;p46" title="lowestdrag.webm">
            <a:hlinkClick r:id="rId3"/>
          </p:cNvPr>
          <p:cNvPicPr preferRelativeResize="0"/>
          <p:nvPr/>
        </p:nvPicPr>
        <p:blipFill>
          <a:blip r:embed="rId4">
            <a:alphaModFix/>
          </a:blip>
          <a:stretch>
            <a:fillRect/>
          </a:stretch>
        </p:blipFill>
        <p:spPr>
          <a:xfrm>
            <a:off x="5403000" y="1531422"/>
            <a:ext cx="2834400" cy="1946253"/>
          </a:xfrm>
          <a:prstGeom prst="rect">
            <a:avLst/>
          </a:prstGeom>
          <a:noFill/>
          <a:ln>
            <a:noFill/>
          </a:ln>
        </p:spPr>
      </p:pic>
      <p:sp>
        <p:nvSpPr>
          <p:cNvPr id="527" name="Google Shape;527;p46"/>
          <p:cNvSpPr txBox="1"/>
          <p:nvPr>
            <p:ph idx="1" type="body"/>
          </p:nvPr>
        </p:nvSpPr>
        <p:spPr>
          <a:xfrm>
            <a:off x="5183538" y="3477675"/>
            <a:ext cx="3273300" cy="8241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1200"/>
              </a:spcAft>
              <a:buNone/>
            </a:pPr>
            <a:r>
              <a:rPr lang="en-GB" sz="1100"/>
              <a:t>Just 5 mph vertical airspeed can adversely affect the balloon as shown when the balloon stops rising at maximum propeller speeds.</a:t>
            </a:r>
            <a:endParaRPr sz="1100"/>
          </a:p>
        </p:txBody>
      </p:sp>
      <p:sp>
        <p:nvSpPr>
          <p:cNvPr id="528" name="Google Shape;528;p46"/>
          <p:cNvSpPr txBox="1"/>
          <p:nvPr>
            <p:ph idx="1" type="body"/>
          </p:nvPr>
        </p:nvSpPr>
        <p:spPr>
          <a:xfrm>
            <a:off x="1177050" y="3514925"/>
            <a:ext cx="3427800" cy="5664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688"/>
              <a:buNone/>
            </a:pPr>
            <a:r>
              <a:rPr lang="en-GB" sz="1012"/>
              <a:t>A</a:t>
            </a:r>
            <a:r>
              <a:rPr lang="en-GB" sz="1012"/>
              <a:t>n example of wind being applied to a moving drone. The drone can fly 5 mph in a 15 mph headwind meeting our requirements.</a:t>
            </a:r>
            <a:endParaRPr sz="1012"/>
          </a:p>
        </p:txBody>
      </p:sp>
      <p:sp>
        <p:nvSpPr>
          <p:cNvPr id="529" name="Google Shape;529;p46"/>
          <p:cNvSpPr txBox="1"/>
          <p:nvPr/>
        </p:nvSpPr>
        <p:spPr>
          <a:xfrm>
            <a:off x="8236200" y="-3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
        <p:nvSpPr>
          <p:cNvPr id="530" name="Google Shape;530;p46"/>
          <p:cNvSpPr txBox="1"/>
          <p:nvPr>
            <p:ph idx="1" type="body"/>
          </p:nvPr>
        </p:nvSpPr>
        <p:spPr>
          <a:xfrm>
            <a:off x="970050" y="1128700"/>
            <a:ext cx="7486800" cy="566400"/>
          </a:xfrm>
          <a:prstGeom prst="rect">
            <a:avLst/>
          </a:prstGeom>
        </p:spPr>
        <p:txBody>
          <a:bodyPr anchorCtr="0" anchor="t" bIns="91425" lIns="91425" spcFirstLastPara="1" rIns="91425" wrap="square" tIns="91425">
            <a:noAutofit/>
          </a:bodyPr>
          <a:lstStyle/>
          <a:p>
            <a:pPr indent="0" lvl="0" marL="0" rtl="0" algn="ctr">
              <a:spcBef>
                <a:spcPts val="0"/>
              </a:spcBef>
              <a:spcAft>
                <a:spcPts val="1200"/>
              </a:spcAft>
              <a:buSzPts val="770"/>
              <a:buNone/>
            </a:pPr>
            <a:r>
              <a:rPr lang="en-GB" sz="1210"/>
              <a:t>Requirement: Drag force is successfully simulated on a moving drone to simulate closer to real life conditions.</a:t>
            </a:r>
            <a:endParaRPr sz="1210"/>
          </a:p>
        </p:txBody>
      </p:sp>
      <p:pic>
        <p:nvPicPr>
          <p:cNvPr id="531" name="Google Shape;531;p46" title="screen-recorder-fri-apr-16-2021-02-53-06.webm">
            <a:hlinkClick r:id="rId5"/>
          </p:cNvPr>
          <p:cNvPicPr preferRelativeResize="0"/>
          <p:nvPr/>
        </p:nvPicPr>
        <p:blipFill>
          <a:blip r:embed="rId4">
            <a:alphaModFix/>
          </a:blip>
          <a:stretch>
            <a:fillRect/>
          </a:stretch>
        </p:blipFill>
        <p:spPr>
          <a:xfrm>
            <a:off x="1177050" y="1580125"/>
            <a:ext cx="3180950" cy="18975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26"/>
                                        </p:tgtEl>
                                        <p:attrNameLst>
                                          <p:attrName>style.visibility</p:attrName>
                                        </p:attrNameLst>
                                      </p:cBhvr>
                                      <p:to>
                                        <p:strVal val="visible"/>
                                      </p:to>
                                    </p:set>
                                    <p:animEffect filter="fade" transition="in">
                                      <p:cBhvr>
                                        <p:cTn dur="1000"/>
                                        <p:tgtEl>
                                          <p:spTgt spid="526"/>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31"/>
                                        </p:tgtEl>
                                        <p:attrNameLst>
                                          <p:attrName>style.visibility</p:attrName>
                                        </p:attrNameLst>
                                      </p:cBhvr>
                                      <p:to>
                                        <p:strVal val="visible"/>
                                      </p:to>
                                    </p:set>
                                    <p:animEffect filter="fade" transition="in">
                                      <p:cBhvr>
                                        <p:cTn dur="1000"/>
                                        <p:tgtEl>
                                          <p:spTgt spid="53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5" name="Shape 535"/>
        <p:cNvGrpSpPr/>
        <p:nvPr/>
      </p:nvGrpSpPr>
      <p:grpSpPr>
        <a:xfrm>
          <a:off x="0" y="0"/>
          <a:ext cx="0" cy="0"/>
          <a:chOff x="0" y="0"/>
          <a:chExt cx="0" cy="0"/>
        </a:xfrm>
      </p:grpSpPr>
      <p:sp>
        <p:nvSpPr>
          <p:cNvPr id="536" name="Google Shape;536;p47"/>
          <p:cNvSpPr txBox="1"/>
          <p:nvPr>
            <p:ph type="title"/>
          </p:nvPr>
        </p:nvSpPr>
        <p:spPr>
          <a:xfrm>
            <a:off x="1297500" y="3175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Ideal Sensors </a:t>
            </a:r>
            <a:r>
              <a:rPr lang="en-GB"/>
              <a:t>were S</a:t>
            </a:r>
            <a:r>
              <a:rPr lang="en-GB"/>
              <a:t>imulated in V-rep</a:t>
            </a:r>
            <a:endParaRPr/>
          </a:p>
        </p:txBody>
      </p:sp>
      <p:sp>
        <p:nvSpPr>
          <p:cNvPr id="537" name="Google Shape;537;p47"/>
          <p:cNvSpPr txBox="1"/>
          <p:nvPr>
            <p:ph idx="1" type="body"/>
          </p:nvPr>
        </p:nvSpPr>
        <p:spPr>
          <a:xfrm>
            <a:off x="1297500" y="4477225"/>
            <a:ext cx="7038900" cy="5109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1200"/>
              </a:spcAft>
              <a:buNone/>
            </a:pPr>
            <a:r>
              <a:rPr lang="en-GB"/>
              <a:t>Conclusion: V-rep simulation now provides data that imitates IMU, barometer, GPS, and ultrasonic, providing input to an in-progress </a:t>
            </a:r>
            <a:r>
              <a:rPr lang="en-GB"/>
              <a:t>autopilot</a:t>
            </a:r>
            <a:r>
              <a:rPr lang="en-GB"/>
              <a:t> controls system.</a:t>
            </a:r>
            <a:endParaRPr/>
          </a:p>
        </p:txBody>
      </p:sp>
      <p:pic>
        <p:nvPicPr>
          <p:cNvPr id="538" name="Google Shape;538;p47"/>
          <p:cNvPicPr preferRelativeResize="0"/>
          <p:nvPr/>
        </p:nvPicPr>
        <p:blipFill rotWithShape="1">
          <a:blip r:embed="rId3">
            <a:alphaModFix/>
          </a:blip>
          <a:srcRect b="23248" l="27387" r="18496" t="10592"/>
          <a:stretch/>
        </p:blipFill>
        <p:spPr>
          <a:xfrm>
            <a:off x="6641600" y="1307850"/>
            <a:ext cx="2292274" cy="1577726"/>
          </a:xfrm>
          <a:prstGeom prst="rect">
            <a:avLst/>
          </a:prstGeom>
          <a:noFill/>
          <a:ln>
            <a:noFill/>
          </a:ln>
        </p:spPr>
      </p:pic>
      <p:pic>
        <p:nvPicPr>
          <p:cNvPr id="539" name="Google Shape;539;p47"/>
          <p:cNvPicPr preferRelativeResize="0"/>
          <p:nvPr/>
        </p:nvPicPr>
        <p:blipFill rotWithShape="1">
          <a:blip r:embed="rId4">
            <a:alphaModFix/>
          </a:blip>
          <a:srcRect b="22770" l="27345" r="25580" t="10514"/>
          <a:stretch/>
        </p:blipFill>
        <p:spPr>
          <a:xfrm>
            <a:off x="4662425" y="1307850"/>
            <a:ext cx="1979174" cy="1577726"/>
          </a:xfrm>
          <a:prstGeom prst="rect">
            <a:avLst/>
          </a:prstGeom>
          <a:noFill/>
          <a:ln>
            <a:noFill/>
          </a:ln>
        </p:spPr>
      </p:pic>
      <p:pic>
        <p:nvPicPr>
          <p:cNvPr id="540" name="Google Shape;540;p47"/>
          <p:cNvPicPr preferRelativeResize="0"/>
          <p:nvPr/>
        </p:nvPicPr>
        <p:blipFill rotWithShape="1">
          <a:blip r:embed="rId5">
            <a:alphaModFix/>
          </a:blip>
          <a:srcRect b="22707" l="27538" r="18081" t="10169"/>
          <a:stretch/>
        </p:blipFill>
        <p:spPr>
          <a:xfrm>
            <a:off x="6641600" y="2857275"/>
            <a:ext cx="2292274" cy="1591650"/>
          </a:xfrm>
          <a:prstGeom prst="rect">
            <a:avLst/>
          </a:prstGeom>
          <a:noFill/>
          <a:ln>
            <a:noFill/>
          </a:ln>
        </p:spPr>
      </p:pic>
      <p:pic>
        <p:nvPicPr>
          <p:cNvPr id="541" name="Google Shape;541;p47"/>
          <p:cNvPicPr preferRelativeResize="0"/>
          <p:nvPr/>
        </p:nvPicPr>
        <p:blipFill rotWithShape="1">
          <a:blip r:embed="rId6">
            <a:alphaModFix/>
          </a:blip>
          <a:srcRect b="81763" l="26275" r="44562" t="10273"/>
          <a:stretch/>
        </p:blipFill>
        <p:spPr>
          <a:xfrm>
            <a:off x="844725" y="1134724"/>
            <a:ext cx="3326203" cy="510899"/>
          </a:xfrm>
          <a:prstGeom prst="rect">
            <a:avLst/>
          </a:prstGeom>
          <a:noFill/>
          <a:ln>
            <a:noFill/>
          </a:ln>
        </p:spPr>
      </p:pic>
      <p:sp>
        <p:nvSpPr>
          <p:cNvPr id="542" name="Google Shape;542;p47"/>
          <p:cNvSpPr txBox="1"/>
          <p:nvPr>
            <p:ph idx="1" type="body"/>
          </p:nvPr>
        </p:nvSpPr>
        <p:spPr>
          <a:xfrm>
            <a:off x="855200" y="1740000"/>
            <a:ext cx="3326100" cy="9981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GB"/>
              <a:t>GPS is represented by the x, y coordinates, barometer by the z coordinate, and IMU by the orientation of the drone in Euler angles, alpha, beta, gamma.</a:t>
            </a:r>
            <a:endParaRPr/>
          </a:p>
          <a:p>
            <a:pPr indent="0" lvl="0" marL="0" rtl="0" algn="l">
              <a:spcBef>
                <a:spcPts val="1200"/>
              </a:spcBef>
              <a:spcAft>
                <a:spcPts val="1200"/>
              </a:spcAft>
              <a:buNone/>
            </a:pPr>
            <a:r>
              <a:t/>
            </a:r>
            <a:endParaRPr/>
          </a:p>
        </p:txBody>
      </p:sp>
      <p:sp>
        <p:nvSpPr>
          <p:cNvPr id="543" name="Google Shape;543;p47"/>
          <p:cNvSpPr/>
          <p:nvPr/>
        </p:nvSpPr>
        <p:spPr>
          <a:xfrm>
            <a:off x="4648250" y="1307850"/>
            <a:ext cx="1188600" cy="206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4" name="Google Shape;544;p47"/>
          <p:cNvCxnSpPr/>
          <p:nvPr/>
        </p:nvCxnSpPr>
        <p:spPr>
          <a:xfrm>
            <a:off x="4181300" y="1134725"/>
            <a:ext cx="467100" cy="167100"/>
          </a:xfrm>
          <a:prstGeom prst="straightConnector1">
            <a:avLst/>
          </a:prstGeom>
          <a:noFill/>
          <a:ln cap="flat" cmpd="sng" w="9525">
            <a:solidFill>
              <a:srgbClr val="FF0000"/>
            </a:solidFill>
            <a:prstDash val="solid"/>
            <a:round/>
            <a:headEnd len="med" w="med" type="none"/>
            <a:tailEnd len="med" w="med" type="none"/>
          </a:ln>
        </p:spPr>
      </p:cxnSp>
      <p:cxnSp>
        <p:nvCxnSpPr>
          <p:cNvPr id="545" name="Google Shape;545;p47"/>
          <p:cNvCxnSpPr/>
          <p:nvPr/>
        </p:nvCxnSpPr>
        <p:spPr>
          <a:xfrm flipH="1" rot="10800000">
            <a:off x="4181300" y="1521150"/>
            <a:ext cx="474000" cy="134400"/>
          </a:xfrm>
          <a:prstGeom prst="straightConnector1">
            <a:avLst/>
          </a:prstGeom>
          <a:noFill/>
          <a:ln cap="flat" cmpd="sng" w="9525">
            <a:solidFill>
              <a:srgbClr val="FF0000"/>
            </a:solidFill>
            <a:prstDash val="solid"/>
            <a:round/>
            <a:headEnd len="med" w="med" type="none"/>
            <a:tailEnd len="med" w="med" type="none"/>
          </a:ln>
        </p:spPr>
      </p:cxnSp>
      <p:sp>
        <p:nvSpPr>
          <p:cNvPr id="546" name="Google Shape;546;p47"/>
          <p:cNvSpPr/>
          <p:nvPr/>
        </p:nvSpPr>
        <p:spPr>
          <a:xfrm>
            <a:off x="855200" y="1134725"/>
            <a:ext cx="3326100" cy="5109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47"/>
          <p:cNvSpPr txBox="1"/>
          <p:nvPr>
            <p:ph idx="1" type="body"/>
          </p:nvPr>
        </p:nvSpPr>
        <p:spPr>
          <a:xfrm>
            <a:off x="3565775" y="3005850"/>
            <a:ext cx="2943300" cy="12036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1200"/>
              </a:spcAft>
              <a:buNone/>
            </a:pPr>
            <a:r>
              <a:rPr lang="en-GB"/>
              <a:t>All four </a:t>
            </a:r>
            <a:r>
              <a:rPr lang="en-GB"/>
              <a:t>Ultrasonic sensors are displayed. Three of them are on the balloon facing forward and one is on the bottom. Ultrasonics display 4m ahead and identify the distance to the closest objects ahead of them.</a:t>
            </a:r>
            <a:endParaRPr/>
          </a:p>
        </p:txBody>
      </p:sp>
      <p:sp>
        <p:nvSpPr>
          <p:cNvPr id="548" name="Google Shape;548;p47"/>
          <p:cNvSpPr/>
          <p:nvPr/>
        </p:nvSpPr>
        <p:spPr>
          <a:xfrm>
            <a:off x="955125" y="1407925"/>
            <a:ext cx="3098700" cy="167100"/>
          </a:xfrm>
          <a:prstGeom prst="rect">
            <a:avLst/>
          </a:prstGeom>
          <a:noFill/>
          <a:ln cap="flat" cmpd="sng" w="9525">
            <a:solidFill>
              <a:srgbClr val="EA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47"/>
          <p:cNvSpPr txBox="1"/>
          <p:nvPr/>
        </p:nvSpPr>
        <p:spPr>
          <a:xfrm>
            <a:off x="8236200" y="-3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
        <p:nvSpPr>
          <p:cNvPr id="550" name="Google Shape;550;p47"/>
          <p:cNvSpPr txBox="1"/>
          <p:nvPr>
            <p:ph idx="1" type="body"/>
          </p:nvPr>
        </p:nvSpPr>
        <p:spPr>
          <a:xfrm>
            <a:off x="1297500" y="727475"/>
            <a:ext cx="6905700" cy="3465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SzPts val="770"/>
              <a:buNone/>
            </a:pPr>
            <a:r>
              <a:rPr lang="en-GB" sz="1210"/>
              <a:t>Requirement: V-rep simulates s</a:t>
            </a:r>
            <a:r>
              <a:rPr lang="en-GB" sz="1210"/>
              <a:t>ensor data for IMU, GPS, barometer, and ultrasonics.</a:t>
            </a:r>
            <a:endParaRPr sz="121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4" name="Shape 554"/>
        <p:cNvGrpSpPr/>
        <p:nvPr/>
      </p:nvGrpSpPr>
      <p:grpSpPr>
        <a:xfrm>
          <a:off x="0" y="0"/>
          <a:ext cx="0" cy="0"/>
          <a:chOff x="0" y="0"/>
          <a:chExt cx="0" cy="0"/>
        </a:xfrm>
      </p:grpSpPr>
      <p:sp>
        <p:nvSpPr>
          <p:cNvPr id="555" name="Google Shape;555;p4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$500 of Funding </a:t>
            </a:r>
            <a:r>
              <a:rPr lang="en-GB"/>
              <a:t>Received</a:t>
            </a:r>
            <a:endParaRPr/>
          </a:p>
        </p:txBody>
      </p:sp>
      <p:sp>
        <p:nvSpPr>
          <p:cNvPr id="556" name="Google Shape;556;p48"/>
          <p:cNvSpPr txBox="1"/>
          <p:nvPr>
            <p:ph idx="1" type="body"/>
          </p:nvPr>
        </p:nvSpPr>
        <p:spPr>
          <a:xfrm>
            <a:off x="1297500" y="12627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We entered the pitch </a:t>
            </a:r>
            <a:r>
              <a:rPr lang="en-GB"/>
              <a:t>competition</a:t>
            </a:r>
            <a:r>
              <a:rPr lang="en-GB"/>
              <a:t> on Baskin Day, won first, and earned $200 towards the project.</a:t>
            </a:r>
            <a:endParaRPr/>
          </a:p>
          <a:p>
            <a:pPr indent="0" lvl="0" marL="0" rtl="0" algn="l">
              <a:spcBef>
                <a:spcPts val="1200"/>
              </a:spcBef>
              <a:spcAft>
                <a:spcPts val="0"/>
              </a:spcAft>
              <a:buNone/>
            </a:pPr>
            <a:r>
              <a:rPr lang="en-GB"/>
              <a:t>We requested and were approved for $300 from Crown.</a:t>
            </a:r>
            <a:endParaRPr/>
          </a:p>
          <a:p>
            <a:pPr indent="0" lvl="0" marL="0" rtl="0" algn="l">
              <a:spcBef>
                <a:spcPts val="1200"/>
              </a:spcBef>
              <a:spcAft>
                <a:spcPts val="1200"/>
              </a:spcAft>
              <a:buNone/>
            </a:pPr>
            <a:r>
              <a:rPr lang="en-GB"/>
              <a:t>We requested and are waiting on a response from Porter College on a $500 funding request. </a:t>
            </a:r>
            <a:endParaRPr/>
          </a:p>
        </p:txBody>
      </p:sp>
      <p:pic>
        <p:nvPicPr>
          <p:cNvPr id="557" name="Google Shape;557;p48"/>
          <p:cNvPicPr preferRelativeResize="0"/>
          <p:nvPr/>
        </p:nvPicPr>
        <p:blipFill>
          <a:blip r:embed="rId3">
            <a:alphaModFix/>
          </a:blip>
          <a:stretch>
            <a:fillRect/>
          </a:stretch>
        </p:blipFill>
        <p:spPr>
          <a:xfrm>
            <a:off x="4765139" y="2726150"/>
            <a:ext cx="3571262" cy="1447800"/>
          </a:xfrm>
          <a:prstGeom prst="rect">
            <a:avLst/>
          </a:prstGeom>
          <a:noFill/>
          <a:ln>
            <a:noFill/>
          </a:ln>
        </p:spPr>
      </p:pic>
      <p:pic>
        <p:nvPicPr>
          <p:cNvPr id="558" name="Google Shape;558;p48"/>
          <p:cNvPicPr preferRelativeResize="0"/>
          <p:nvPr/>
        </p:nvPicPr>
        <p:blipFill>
          <a:blip r:embed="rId4">
            <a:alphaModFix/>
          </a:blip>
          <a:stretch>
            <a:fillRect/>
          </a:stretch>
        </p:blipFill>
        <p:spPr>
          <a:xfrm>
            <a:off x="1297500" y="2726150"/>
            <a:ext cx="3162300" cy="144780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2" name="Shape 562"/>
        <p:cNvGrpSpPr/>
        <p:nvPr/>
      </p:nvGrpSpPr>
      <p:grpSpPr>
        <a:xfrm>
          <a:off x="0" y="0"/>
          <a:ext cx="0" cy="0"/>
          <a:chOff x="0" y="0"/>
          <a:chExt cx="0" cy="0"/>
        </a:xfrm>
      </p:grpSpPr>
      <p:sp>
        <p:nvSpPr>
          <p:cNvPr id="563" name="Google Shape;563;p4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End</a:t>
            </a:r>
            <a:endParaRPr/>
          </a:p>
        </p:txBody>
      </p:sp>
      <p:sp>
        <p:nvSpPr>
          <p:cNvPr id="564" name="Google Shape;564;p4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Major Milestones (continued)</a:t>
            </a:r>
            <a:endParaRPr/>
          </a:p>
        </p:txBody>
      </p:sp>
      <p:sp>
        <p:nvSpPr>
          <p:cNvPr id="166" name="Google Shape;166;p17"/>
          <p:cNvSpPr txBox="1"/>
          <p:nvPr>
            <p:ph idx="1" type="body"/>
          </p:nvPr>
        </p:nvSpPr>
        <p:spPr>
          <a:xfrm>
            <a:off x="1102700" y="1006500"/>
            <a:ext cx="7752000" cy="39507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GB" u="sng"/>
              <a:t>Controls Design: </a:t>
            </a:r>
            <a:endParaRPr b="1" u="sng"/>
          </a:p>
          <a:p>
            <a:pPr indent="-311150" lvl="0" marL="457200" rtl="0" algn="l">
              <a:spcBef>
                <a:spcPts val="0"/>
              </a:spcBef>
              <a:spcAft>
                <a:spcPts val="0"/>
              </a:spcAft>
              <a:buSzPts val="1300"/>
              <a:buChar char="●"/>
            </a:pPr>
            <a:r>
              <a:rPr lang="en-GB"/>
              <a:t>Path Following and Terrain Tracking with Noisy Sensors:</a:t>
            </a:r>
            <a:r>
              <a:rPr lang="en-GB">
                <a:solidFill>
                  <a:srgbClr val="FFFF00"/>
                </a:solidFill>
              </a:rPr>
              <a:t> </a:t>
            </a:r>
            <a:r>
              <a:rPr lang="en-GB">
                <a:solidFill>
                  <a:srgbClr val="FF0000"/>
                </a:solidFill>
              </a:rPr>
              <a:t>Late Due: 4/12 - Expected 4/19</a:t>
            </a:r>
            <a:endParaRPr/>
          </a:p>
          <a:p>
            <a:pPr indent="-311150" lvl="1" marL="914400" rtl="0" algn="l">
              <a:spcBef>
                <a:spcPts val="0"/>
              </a:spcBef>
              <a:spcAft>
                <a:spcPts val="0"/>
              </a:spcAft>
              <a:buSzPts val="1300"/>
              <a:buChar char="○"/>
            </a:pPr>
            <a:r>
              <a:rPr lang="en-GB" sz="1300"/>
              <a:t>General design completed, but gains are not satisfactorily tuned</a:t>
            </a:r>
            <a:endParaRPr sz="1300"/>
          </a:p>
          <a:p>
            <a:pPr indent="-311150" lvl="0" marL="457200" rtl="0" algn="l">
              <a:spcBef>
                <a:spcPts val="0"/>
              </a:spcBef>
              <a:spcAft>
                <a:spcPts val="0"/>
              </a:spcAft>
              <a:buSzPts val="1300"/>
              <a:buChar char="●"/>
            </a:pPr>
            <a:r>
              <a:rPr lang="en-GB"/>
              <a:t>Closed Loop Remote Control: </a:t>
            </a:r>
            <a:r>
              <a:rPr lang="en-GB">
                <a:solidFill>
                  <a:srgbClr val="FFFF00"/>
                </a:solidFill>
              </a:rPr>
              <a:t>Due 4/26 On Track</a:t>
            </a:r>
            <a:endParaRPr/>
          </a:p>
          <a:p>
            <a:pPr indent="-311150" lvl="1" marL="914400" rtl="0" algn="l">
              <a:spcBef>
                <a:spcPts val="0"/>
              </a:spcBef>
              <a:spcAft>
                <a:spcPts val="0"/>
              </a:spcAft>
              <a:buSzPts val="1300"/>
              <a:buChar char="○"/>
            </a:pPr>
            <a:r>
              <a:rPr lang="en-GB" sz="1300"/>
              <a:t>The closed loop is being prioritized now for testing purposes and should be completed early</a:t>
            </a:r>
            <a:endParaRPr sz="1300"/>
          </a:p>
          <a:p>
            <a:pPr indent="-311150" lvl="0" marL="457200" rtl="0" algn="l">
              <a:spcBef>
                <a:spcPts val="0"/>
              </a:spcBef>
              <a:spcAft>
                <a:spcPts val="0"/>
              </a:spcAft>
              <a:buSzPts val="1300"/>
              <a:buChar char="●"/>
            </a:pPr>
            <a:r>
              <a:rPr lang="en-GB"/>
              <a:t>Auxiliary Control Functions: </a:t>
            </a:r>
            <a:r>
              <a:rPr lang="en-GB">
                <a:solidFill>
                  <a:srgbClr val="FFFF00"/>
                </a:solidFill>
              </a:rPr>
              <a:t>Due 4/26 On Track</a:t>
            </a:r>
            <a:endParaRPr/>
          </a:p>
          <a:p>
            <a:pPr indent="-311150" lvl="1" marL="914400" rtl="0" algn="l">
              <a:spcBef>
                <a:spcPts val="0"/>
              </a:spcBef>
              <a:spcAft>
                <a:spcPts val="0"/>
              </a:spcAft>
              <a:buSzPts val="1300"/>
              <a:buChar char="○"/>
            </a:pPr>
            <a:r>
              <a:rPr lang="en-GB" sz="1300"/>
              <a:t>Large pitch/roll error handling is being designed currently, other functions not started</a:t>
            </a:r>
            <a:endParaRPr sz="1300"/>
          </a:p>
          <a:p>
            <a:pPr indent="0" lvl="0" marL="0" rtl="0" algn="l">
              <a:spcBef>
                <a:spcPts val="0"/>
              </a:spcBef>
              <a:spcAft>
                <a:spcPts val="0"/>
              </a:spcAft>
              <a:buNone/>
            </a:pPr>
            <a:r>
              <a:t/>
            </a:r>
            <a:endParaRPr/>
          </a:p>
          <a:p>
            <a:pPr indent="0" lvl="0" marL="0" rtl="0" algn="l">
              <a:spcBef>
                <a:spcPts val="0"/>
              </a:spcBef>
              <a:spcAft>
                <a:spcPts val="0"/>
              </a:spcAft>
              <a:buNone/>
            </a:pPr>
            <a:r>
              <a:rPr b="1" lang="en-GB" u="sng"/>
              <a:t>Drone Simulation:</a:t>
            </a:r>
            <a:endParaRPr b="1" u="sng"/>
          </a:p>
          <a:p>
            <a:pPr indent="-311150" lvl="0" marL="457200" rtl="0" algn="l">
              <a:spcBef>
                <a:spcPts val="0"/>
              </a:spcBef>
              <a:spcAft>
                <a:spcPts val="0"/>
              </a:spcAft>
              <a:buSzPts val="1300"/>
              <a:buChar char="●"/>
            </a:pPr>
            <a:r>
              <a:rPr lang="en-GB"/>
              <a:t>Drag Forces Implementation: </a:t>
            </a:r>
            <a:r>
              <a:rPr lang="en-GB">
                <a:solidFill>
                  <a:srgbClr val="00FF00"/>
                </a:solidFill>
              </a:rPr>
              <a:t>Complete </a:t>
            </a:r>
            <a:endParaRPr/>
          </a:p>
          <a:p>
            <a:pPr indent="-311150" lvl="0" marL="457200" rtl="0" algn="l">
              <a:spcBef>
                <a:spcPts val="0"/>
              </a:spcBef>
              <a:spcAft>
                <a:spcPts val="0"/>
              </a:spcAft>
              <a:buSzPts val="1300"/>
              <a:buChar char="●"/>
            </a:pPr>
            <a:r>
              <a:rPr lang="en-GB"/>
              <a:t>Sensors Simulation in V-rep: </a:t>
            </a:r>
            <a:r>
              <a:rPr lang="en-GB">
                <a:solidFill>
                  <a:srgbClr val="00FF00"/>
                </a:solidFill>
              </a:rPr>
              <a:t>Complete </a:t>
            </a:r>
            <a:endParaRPr>
              <a:solidFill>
                <a:srgbClr val="00FF00"/>
              </a:solidFill>
            </a:endParaRPr>
          </a:p>
          <a:p>
            <a:pPr indent="-311150" lvl="0" marL="457200" rtl="0" algn="l">
              <a:spcBef>
                <a:spcPts val="0"/>
              </a:spcBef>
              <a:spcAft>
                <a:spcPts val="0"/>
              </a:spcAft>
              <a:buSzPts val="1300"/>
              <a:buChar char="●"/>
            </a:pPr>
            <a:r>
              <a:rPr lang="en-GB"/>
              <a:t>Noise added to sensors in V-rep:</a:t>
            </a:r>
            <a:r>
              <a:rPr lang="en-GB">
                <a:solidFill>
                  <a:srgbClr val="FFFF00"/>
                </a:solidFill>
              </a:rPr>
              <a:t> Due 4/19</a:t>
            </a:r>
            <a:r>
              <a:rPr lang="en-GB"/>
              <a:t> </a:t>
            </a:r>
            <a:r>
              <a:rPr lang="en-GB">
                <a:solidFill>
                  <a:srgbClr val="FFFF00"/>
                </a:solidFill>
              </a:rPr>
              <a:t>On Track</a:t>
            </a:r>
            <a:endParaRPr>
              <a:solidFill>
                <a:srgbClr val="00FF00"/>
              </a:solidFill>
            </a:endParaRPr>
          </a:p>
          <a:p>
            <a:pPr indent="0" lvl="0" marL="0" rtl="0" algn="l">
              <a:spcBef>
                <a:spcPts val="0"/>
              </a:spcBef>
              <a:spcAft>
                <a:spcPts val="0"/>
              </a:spcAft>
              <a:buNone/>
            </a:pPr>
            <a:r>
              <a:t/>
            </a:r>
            <a:endParaRPr/>
          </a:p>
          <a:p>
            <a:pPr indent="0" lvl="0" marL="0" rtl="0" algn="l">
              <a:spcBef>
                <a:spcPts val="0"/>
              </a:spcBef>
              <a:spcAft>
                <a:spcPts val="0"/>
              </a:spcAft>
              <a:buNone/>
            </a:pPr>
            <a:r>
              <a:rPr b="1" lang="en-GB" u="sng"/>
              <a:t>Power Management:</a:t>
            </a:r>
            <a:endParaRPr b="1" u="sng"/>
          </a:p>
          <a:p>
            <a:pPr indent="-311150" lvl="0" marL="457200" rtl="0" algn="l">
              <a:spcBef>
                <a:spcPts val="0"/>
              </a:spcBef>
              <a:spcAft>
                <a:spcPts val="0"/>
              </a:spcAft>
              <a:buSzPts val="1300"/>
              <a:buChar char="●"/>
            </a:pPr>
            <a:r>
              <a:rPr lang="en-GB"/>
              <a:t>Decide on Power Source 4/16/21: </a:t>
            </a:r>
            <a:r>
              <a:rPr lang="en-GB">
                <a:solidFill>
                  <a:srgbClr val="00FF00"/>
                </a:solidFill>
              </a:rPr>
              <a:t>Complete</a:t>
            </a:r>
            <a:endParaRPr>
              <a:solidFill>
                <a:srgbClr val="00FF00"/>
              </a:solidFill>
            </a:endParaRPr>
          </a:p>
          <a:p>
            <a:pPr indent="-311150" lvl="0" marL="457200" rtl="0" algn="l">
              <a:spcBef>
                <a:spcPts val="0"/>
              </a:spcBef>
              <a:spcAft>
                <a:spcPts val="0"/>
              </a:spcAft>
              <a:buSzPts val="1300"/>
              <a:buChar char="●"/>
            </a:pPr>
            <a:r>
              <a:rPr lang="en-GB"/>
              <a:t>Test Motor Power Estimations in Real Time 4/26: </a:t>
            </a:r>
            <a:r>
              <a:rPr lang="en-GB">
                <a:solidFill>
                  <a:srgbClr val="FFFF00"/>
                </a:solidFill>
              </a:rPr>
              <a:t>On Track</a:t>
            </a:r>
            <a:endParaRPr>
              <a:solidFill>
                <a:srgbClr val="FFFF00"/>
              </a:solidFill>
            </a:endParaRPr>
          </a:p>
          <a:p>
            <a:pPr indent="-298450" lvl="1" marL="914400" rtl="0" algn="l">
              <a:spcBef>
                <a:spcPts val="0"/>
              </a:spcBef>
              <a:spcAft>
                <a:spcPts val="0"/>
              </a:spcAft>
              <a:buClr>
                <a:srgbClr val="FFFFFF"/>
              </a:buClr>
              <a:buSzPts val="1100"/>
              <a:buChar char="○"/>
            </a:pPr>
            <a:r>
              <a:rPr lang="en-GB">
                <a:solidFill>
                  <a:srgbClr val="FFFFFF"/>
                </a:solidFill>
              </a:rPr>
              <a:t>Once Motors are running as intended, the total power used will be compared to estimates</a:t>
            </a:r>
            <a:endParaRPr>
              <a:solidFill>
                <a:srgbClr val="FF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18"/>
          <p:cNvPicPr preferRelativeResize="0"/>
          <p:nvPr/>
        </p:nvPicPr>
        <p:blipFill>
          <a:blip r:embed="rId3">
            <a:alphaModFix/>
          </a:blip>
          <a:stretch>
            <a:fillRect/>
          </a:stretch>
        </p:blipFill>
        <p:spPr>
          <a:xfrm>
            <a:off x="570458" y="674230"/>
            <a:ext cx="7987625" cy="4036725"/>
          </a:xfrm>
          <a:prstGeom prst="rect">
            <a:avLst/>
          </a:prstGeom>
          <a:noFill/>
          <a:ln>
            <a:noFill/>
          </a:ln>
        </p:spPr>
      </p:pic>
      <p:sp>
        <p:nvSpPr>
          <p:cNvPr id="172" name="Google Shape;172;p18"/>
          <p:cNvSpPr txBox="1"/>
          <p:nvPr>
            <p:ph type="title"/>
          </p:nvPr>
        </p:nvSpPr>
        <p:spPr>
          <a:xfrm>
            <a:off x="1070250" y="0"/>
            <a:ext cx="7493400" cy="450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System Block Diagram Updated with Finalized Parts</a:t>
            </a:r>
            <a:endParaRPr/>
          </a:p>
        </p:txBody>
      </p:sp>
      <p:sp>
        <p:nvSpPr>
          <p:cNvPr id="173" name="Google Shape;173;p18"/>
          <p:cNvSpPr txBox="1"/>
          <p:nvPr/>
        </p:nvSpPr>
        <p:spPr>
          <a:xfrm>
            <a:off x="1271725" y="359375"/>
            <a:ext cx="676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FFFFFF"/>
                </a:solidFill>
                <a:latin typeface="Lato"/>
                <a:ea typeface="Lato"/>
                <a:cs typeface="Lato"/>
                <a:sym typeface="Lato"/>
              </a:rPr>
              <a:t>Goal: Show finalized parts and </a:t>
            </a:r>
            <a:r>
              <a:rPr lang="en-GB" sz="1100">
                <a:solidFill>
                  <a:srgbClr val="FFFFFF"/>
                </a:solidFill>
                <a:latin typeface="Lato"/>
                <a:ea typeface="Lato"/>
                <a:cs typeface="Lato"/>
                <a:sym typeface="Lato"/>
              </a:rPr>
              <a:t>additional</a:t>
            </a:r>
            <a:r>
              <a:rPr lang="en-GB" sz="1100">
                <a:solidFill>
                  <a:srgbClr val="FFFFFF"/>
                </a:solidFill>
                <a:latin typeface="Lato"/>
                <a:ea typeface="Lato"/>
                <a:cs typeface="Lato"/>
                <a:sym typeface="Lato"/>
              </a:rPr>
              <a:t> parts added to system block diagram</a:t>
            </a:r>
            <a:endParaRPr sz="1100">
              <a:solidFill>
                <a:srgbClr val="FFFFFF"/>
              </a:solidFill>
              <a:latin typeface="Lato"/>
              <a:ea typeface="Lato"/>
              <a:cs typeface="Lato"/>
              <a:sym typeface="Lato"/>
            </a:endParaRPr>
          </a:p>
        </p:txBody>
      </p:sp>
      <p:sp>
        <p:nvSpPr>
          <p:cNvPr id="174" name="Google Shape;174;p18"/>
          <p:cNvSpPr txBox="1"/>
          <p:nvPr/>
        </p:nvSpPr>
        <p:spPr>
          <a:xfrm>
            <a:off x="1135800" y="4633675"/>
            <a:ext cx="67653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FFFFFF"/>
                </a:solidFill>
              </a:rPr>
              <a:t>Conclusion: Telemetry Radios added and RC radios finalized in system block diagram.</a:t>
            </a:r>
            <a:endParaRPr sz="900">
              <a:solidFill>
                <a:srgbClr val="FFFFFF"/>
              </a:solidFill>
              <a:latin typeface="Lato"/>
              <a:ea typeface="Lato"/>
              <a:cs typeface="Lato"/>
              <a:sym typeface="Lato"/>
            </a:endParaRPr>
          </a:p>
        </p:txBody>
      </p:sp>
      <p:sp>
        <p:nvSpPr>
          <p:cNvPr id="175" name="Google Shape;175;p18"/>
          <p:cNvSpPr/>
          <p:nvPr/>
        </p:nvSpPr>
        <p:spPr>
          <a:xfrm>
            <a:off x="3794550" y="3048000"/>
            <a:ext cx="3012000" cy="3963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8"/>
          <p:cNvSpPr/>
          <p:nvPr/>
        </p:nvSpPr>
        <p:spPr>
          <a:xfrm>
            <a:off x="3365150" y="3537125"/>
            <a:ext cx="1984200" cy="494100"/>
          </a:xfrm>
          <a:prstGeom prst="rect">
            <a:avLst/>
          </a:prstGeom>
          <a:no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8"/>
          <p:cNvSpPr txBox="1"/>
          <p:nvPr/>
        </p:nvSpPr>
        <p:spPr>
          <a:xfrm>
            <a:off x="5385450" y="1326138"/>
            <a:ext cx="1421100" cy="1154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900">
                <a:solidFill>
                  <a:srgbClr val="FF0000"/>
                </a:solidFill>
                <a:latin typeface="Lato"/>
                <a:ea typeface="Lato"/>
                <a:cs typeface="Lato"/>
                <a:sym typeface="Lato"/>
              </a:rPr>
              <a:t>Added telemetry radio RX &amp; TX, communicates to microprocessor via UART and sends data to receiver via 915MHz radio. PC collects data via USB port of receiver.</a:t>
            </a:r>
            <a:endParaRPr sz="900">
              <a:solidFill>
                <a:srgbClr val="FF0000"/>
              </a:solidFill>
              <a:latin typeface="Lato"/>
              <a:ea typeface="Lato"/>
              <a:cs typeface="Lato"/>
              <a:sym typeface="Lato"/>
            </a:endParaRPr>
          </a:p>
        </p:txBody>
      </p:sp>
      <p:cxnSp>
        <p:nvCxnSpPr>
          <p:cNvPr id="178" name="Google Shape;178;p18"/>
          <p:cNvCxnSpPr/>
          <p:nvPr/>
        </p:nvCxnSpPr>
        <p:spPr>
          <a:xfrm>
            <a:off x="6488325" y="2368375"/>
            <a:ext cx="0" cy="674400"/>
          </a:xfrm>
          <a:prstGeom prst="straightConnector1">
            <a:avLst/>
          </a:prstGeom>
          <a:noFill/>
          <a:ln cap="flat" cmpd="sng" w="9525">
            <a:solidFill>
              <a:srgbClr val="000000"/>
            </a:solidFill>
            <a:prstDash val="solid"/>
            <a:round/>
            <a:headEnd len="med" w="med" type="none"/>
            <a:tailEnd len="med" w="med" type="triangle"/>
          </a:ln>
        </p:spPr>
      </p:cxnSp>
      <p:sp>
        <p:nvSpPr>
          <p:cNvPr id="179" name="Google Shape;179;p18"/>
          <p:cNvSpPr txBox="1"/>
          <p:nvPr/>
        </p:nvSpPr>
        <p:spPr>
          <a:xfrm>
            <a:off x="5552276" y="3383550"/>
            <a:ext cx="1449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solidFill>
                  <a:srgbClr val="FF0000"/>
                </a:solidFill>
                <a:latin typeface="Lato"/>
                <a:ea typeface="Lato"/>
                <a:cs typeface="Lato"/>
                <a:sym typeface="Lato"/>
              </a:rPr>
              <a:t>Finalized RC receiver and transmitter, radio transmitter operates at 2.4GHz, </a:t>
            </a:r>
            <a:r>
              <a:rPr lang="en-GB" sz="800">
                <a:solidFill>
                  <a:srgbClr val="FF0000"/>
                </a:solidFill>
                <a:latin typeface="Lato"/>
                <a:ea typeface="Lato"/>
                <a:cs typeface="Lato"/>
                <a:sym typeface="Lato"/>
              </a:rPr>
              <a:t>receiver outputs 8 PWM signals to microprocessor for motors and servo control.</a:t>
            </a:r>
            <a:endParaRPr sz="800">
              <a:solidFill>
                <a:srgbClr val="FF0000"/>
              </a:solidFill>
              <a:latin typeface="Lato"/>
              <a:ea typeface="Lato"/>
              <a:cs typeface="Lato"/>
              <a:sym typeface="Lato"/>
            </a:endParaRPr>
          </a:p>
        </p:txBody>
      </p:sp>
      <p:cxnSp>
        <p:nvCxnSpPr>
          <p:cNvPr id="180" name="Google Shape;180;p18"/>
          <p:cNvCxnSpPr>
            <a:endCxn id="176" idx="3"/>
          </p:cNvCxnSpPr>
          <p:nvPr/>
        </p:nvCxnSpPr>
        <p:spPr>
          <a:xfrm flipH="1">
            <a:off x="5349350" y="3763475"/>
            <a:ext cx="293700" cy="20700"/>
          </a:xfrm>
          <a:prstGeom prst="straightConnector1">
            <a:avLst/>
          </a:prstGeom>
          <a:noFill/>
          <a:ln cap="flat" cmpd="sng" w="9525">
            <a:solidFill>
              <a:srgbClr val="000000"/>
            </a:solidFill>
            <a:prstDash val="solid"/>
            <a:round/>
            <a:headEnd len="med" w="med" type="none"/>
            <a:tailEnd len="med" w="med" type="triangl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19"/>
          <p:cNvSpPr txBox="1"/>
          <p:nvPr>
            <p:ph type="title"/>
          </p:nvPr>
        </p:nvSpPr>
        <p:spPr>
          <a:xfrm>
            <a:off x="1052550" y="147275"/>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solidFill>
                  <a:srgbClr val="FFFFFF"/>
                </a:solidFill>
                <a:latin typeface="Lato"/>
                <a:ea typeface="Lato"/>
                <a:cs typeface="Lato"/>
                <a:sym typeface="Lato"/>
              </a:rPr>
              <a:t>Power Management Subteam is Progressing on Time, with all Current Milestones Completed</a:t>
            </a:r>
            <a:endParaRPr>
              <a:solidFill>
                <a:srgbClr val="FFFFFF"/>
              </a:solidFill>
              <a:latin typeface="Lato"/>
              <a:ea typeface="Lato"/>
              <a:cs typeface="Lato"/>
              <a:sym typeface="Lato"/>
            </a:endParaRPr>
          </a:p>
        </p:txBody>
      </p:sp>
      <p:sp>
        <p:nvSpPr>
          <p:cNvPr id="186" name="Google Shape;186;p19"/>
          <p:cNvSpPr txBox="1"/>
          <p:nvPr>
            <p:ph idx="1" type="body"/>
          </p:nvPr>
        </p:nvSpPr>
        <p:spPr>
          <a:xfrm>
            <a:off x="1052550" y="910825"/>
            <a:ext cx="7833000" cy="383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500"/>
              <a:t>The following tasks will be presented in detail as forthcoming slides:</a:t>
            </a:r>
            <a:endParaRPr sz="1500"/>
          </a:p>
          <a:p>
            <a:pPr indent="-323850" lvl="0" marL="457200" rtl="0" algn="l">
              <a:spcBef>
                <a:spcPts val="1200"/>
              </a:spcBef>
              <a:spcAft>
                <a:spcPts val="0"/>
              </a:spcAft>
              <a:buSzPts val="1500"/>
              <a:buChar char="●"/>
            </a:pPr>
            <a:r>
              <a:rPr lang="en-GB" sz="1500"/>
              <a:t>Milestone: Decide on Power Source: </a:t>
            </a:r>
            <a:r>
              <a:rPr lang="en-GB" sz="1500">
                <a:solidFill>
                  <a:srgbClr val="00FF00"/>
                </a:solidFill>
              </a:rPr>
              <a:t>Complete</a:t>
            </a:r>
            <a:endParaRPr sz="1500">
              <a:solidFill>
                <a:srgbClr val="00FF00"/>
              </a:solidFill>
            </a:endParaRPr>
          </a:p>
          <a:p>
            <a:pPr indent="-323850" lvl="1" marL="914400" rtl="0" algn="l">
              <a:spcBef>
                <a:spcPts val="0"/>
              </a:spcBef>
              <a:spcAft>
                <a:spcPts val="0"/>
              </a:spcAft>
              <a:buClr>
                <a:srgbClr val="FFFFFF"/>
              </a:buClr>
              <a:buSzPts val="1500"/>
              <a:buChar char="○"/>
            </a:pPr>
            <a:r>
              <a:rPr lang="en-GB" sz="1500">
                <a:solidFill>
                  <a:srgbClr val="FFFFFF"/>
                </a:solidFill>
              </a:rPr>
              <a:t>Decide areas where switching regulators can replace linear ones: </a:t>
            </a:r>
            <a:r>
              <a:rPr lang="en-GB" sz="1500">
                <a:solidFill>
                  <a:srgbClr val="00FF00"/>
                </a:solidFill>
              </a:rPr>
              <a:t>Complete</a:t>
            </a:r>
            <a:endParaRPr sz="1500">
              <a:solidFill>
                <a:srgbClr val="FFFFFF"/>
              </a:solidFill>
            </a:endParaRPr>
          </a:p>
          <a:p>
            <a:pPr indent="0" lvl="0" marL="0" rtl="0" algn="l">
              <a:spcBef>
                <a:spcPts val="0"/>
              </a:spcBef>
              <a:spcAft>
                <a:spcPts val="0"/>
              </a:spcAft>
              <a:buNone/>
            </a:pPr>
            <a:r>
              <a:t/>
            </a:r>
            <a:endParaRPr sz="1500">
              <a:solidFill>
                <a:srgbClr val="FFFFFF"/>
              </a:solidFill>
            </a:endParaRPr>
          </a:p>
          <a:p>
            <a:pPr indent="-323850" lvl="0" marL="457200" rtl="0" algn="l">
              <a:spcBef>
                <a:spcPts val="0"/>
              </a:spcBef>
              <a:spcAft>
                <a:spcPts val="0"/>
              </a:spcAft>
              <a:buClr>
                <a:srgbClr val="FFFFFF"/>
              </a:buClr>
              <a:buSzPts val="1500"/>
              <a:buChar char="●"/>
            </a:pPr>
            <a:r>
              <a:rPr lang="en-GB" sz="1500">
                <a:solidFill>
                  <a:srgbClr val="FFFFFF"/>
                </a:solidFill>
              </a:rPr>
              <a:t>Other Tasks:</a:t>
            </a:r>
            <a:endParaRPr sz="1500">
              <a:solidFill>
                <a:srgbClr val="00FF00"/>
              </a:solidFill>
            </a:endParaRPr>
          </a:p>
          <a:p>
            <a:pPr indent="-323850" lvl="1" marL="914400" rtl="0" algn="l">
              <a:spcBef>
                <a:spcPts val="0"/>
              </a:spcBef>
              <a:spcAft>
                <a:spcPts val="0"/>
              </a:spcAft>
              <a:buClr>
                <a:srgbClr val="FFFFFF"/>
              </a:buClr>
              <a:buSzPts val="1500"/>
              <a:buChar char="○"/>
            </a:pPr>
            <a:r>
              <a:rPr lang="en-GB" sz="1500">
                <a:solidFill>
                  <a:srgbClr val="FFFFFF"/>
                </a:solidFill>
              </a:rPr>
              <a:t>Determine method for a low power warning with RC controller: </a:t>
            </a:r>
            <a:r>
              <a:rPr lang="en-GB" sz="1500">
                <a:solidFill>
                  <a:srgbClr val="00FF00"/>
                </a:solidFill>
              </a:rPr>
              <a:t>Complete</a:t>
            </a:r>
            <a:endParaRPr sz="1500">
              <a:solidFill>
                <a:srgbClr val="00FF00"/>
              </a:solidFill>
            </a:endParaRPr>
          </a:p>
          <a:p>
            <a:pPr indent="-323850" lvl="1" marL="914400" rtl="0" algn="l">
              <a:spcBef>
                <a:spcPts val="0"/>
              </a:spcBef>
              <a:spcAft>
                <a:spcPts val="0"/>
              </a:spcAft>
              <a:buClr>
                <a:srgbClr val="FFFFFF"/>
              </a:buClr>
              <a:buSzPts val="1500"/>
              <a:buChar char="○"/>
            </a:pPr>
            <a:r>
              <a:rPr lang="en-GB" sz="1500">
                <a:solidFill>
                  <a:srgbClr val="FFFFFF"/>
                </a:solidFill>
              </a:rPr>
              <a:t>Find way to calculate flight time in between min/max flight times: </a:t>
            </a:r>
            <a:r>
              <a:rPr lang="en-GB" sz="1500">
                <a:solidFill>
                  <a:srgbClr val="00FF00"/>
                </a:solidFill>
              </a:rPr>
              <a:t>Complete</a:t>
            </a:r>
            <a:endParaRPr sz="1500">
              <a:solidFill>
                <a:srgbClr val="00FF00"/>
              </a:solidFill>
            </a:endParaRPr>
          </a:p>
          <a:p>
            <a:pPr indent="0" lvl="0" marL="0" rtl="0" algn="l">
              <a:spcBef>
                <a:spcPts val="0"/>
              </a:spcBef>
              <a:spcAft>
                <a:spcPts val="0"/>
              </a:spcAft>
              <a:buNone/>
            </a:pPr>
            <a:r>
              <a:t/>
            </a:r>
            <a:endParaRPr sz="1500">
              <a:solidFill>
                <a:srgbClr val="FFFFFF"/>
              </a:solidFill>
            </a:endParaRPr>
          </a:p>
          <a:p>
            <a:pPr indent="-323850" lvl="0" marL="457200" rtl="0" algn="l">
              <a:spcBef>
                <a:spcPts val="0"/>
              </a:spcBef>
              <a:spcAft>
                <a:spcPts val="0"/>
              </a:spcAft>
              <a:buClr>
                <a:srgbClr val="FFFFFF"/>
              </a:buClr>
              <a:buSzPts val="1500"/>
              <a:buChar char="●"/>
            </a:pPr>
            <a:r>
              <a:rPr lang="en-GB" sz="1500">
                <a:solidFill>
                  <a:srgbClr val="FFFFFF"/>
                </a:solidFill>
              </a:rPr>
              <a:t>Upcoming Milestones:</a:t>
            </a:r>
            <a:endParaRPr sz="1500">
              <a:solidFill>
                <a:srgbClr val="FFFFFF"/>
              </a:solidFill>
            </a:endParaRPr>
          </a:p>
          <a:p>
            <a:pPr indent="-323850" lvl="1" marL="914400" rtl="0" algn="l">
              <a:spcBef>
                <a:spcPts val="0"/>
              </a:spcBef>
              <a:spcAft>
                <a:spcPts val="0"/>
              </a:spcAft>
              <a:buClr>
                <a:srgbClr val="FFFFFF"/>
              </a:buClr>
              <a:buSzPts val="1500"/>
              <a:buChar char="○"/>
            </a:pPr>
            <a:r>
              <a:rPr lang="en-GB" sz="1500">
                <a:solidFill>
                  <a:srgbClr val="FFFFFF"/>
                </a:solidFill>
              </a:rPr>
              <a:t>Test Motor Power Estimations in Real Time  4/26/21: </a:t>
            </a:r>
            <a:r>
              <a:rPr lang="en-GB" sz="1500">
                <a:solidFill>
                  <a:srgbClr val="FFFF00"/>
                </a:solidFill>
              </a:rPr>
              <a:t>Expected 4/26/21</a:t>
            </a:r>
            <a:endParaRPr sz="1500">
              <a:solidFill>
                <a:srgbClr val="FFFF00"/>
              </a:solidFill>
            </a:endParaRPr>
          </a:p>
          <a:p>
            <a:pPr indent="0" lvl="0" marL="0" rtl="0" algn="l">
              <a:spcBef>
                <a:spcPts val="1200"/>
              </a:spcBef>
              <a:spcAft>
                <a:spcPts val="1200"/>
              </a:spcAft>
              <a:buNone/>
            </a:pPr>
            <a:r>
              <a:rPr lang="en-GB" sz="1500"/>
              <a:t>Conclusion: Power Management milestone completion is on schedule with the power source finalized. Future </a:t>
            </a:r>
            <a:r>
              <a:rPr lang="en-GB" sz="1500"/>
              <a:t>milestones</a:t>
            </a:r>
            <a:r>
              <a:rPr lang="en-GB" sz="1500"/>
              <a:t> depend on testing of the fabricated product and its performance</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0"/>
          <p:cNvSpPr txBox="1"/>
          <p:nvPr>
            <p:ph type="title"/>
          </p:nvPr>
        </p:nvSpPr>
        <p:spPr>
          <a:xfrm>
            <a:off x="1104625" y="211600"/>
            <a:ext cx="75537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800"/>
              <a:t>Total Power Usage</a:t>
            </a:r>
            <a:r>
              <a:rPr lang="en-GB" sz="1800"/>
              <a:t> is Estimated within the Min/Max Time Boundaries through Integrating Motor and Servo Usage</a:t>
            </a:r>
            <a:endParaRPr sz="1800"/>
          </a:p>
        </p:txBody>
      </p:sp>
      <p:sp>
        <p:nvSpPr>
          <p:cNvPr id="192" name="Google Shape;192;p20"/>
          <p:cNvSpPr txBox="1"/>
          <p:nvPr>
            <p:ph idx="1" type="body"/>
          </p:nvPr>
        </p:nvSpPr>
        <p:spPr>
          <a:xfrm>
            <a:off x="258075" y="1687325"/>
            <a:ext cx="4553400" cy="3081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Constant</a:t>
            </a:r>
            <a:r>
              <a:rPr lang="en-GB"/>
              <a:t> Power Drain of 8.9W from sensors, controllers, and transmitters/receivers</a:t>
            </a:r>
            <a:endParaRPr/>
          </a:p>
          <a:p>
            <a:pPr indent="-311150" lvl="0" marL="457200" rtl="0" algn="l">
              <a:spcBef>
                <a:spcPts val="0"/>
              </a:spcBef>
              <a:spcAft>
                <a:spcPts val="0"/>
              </a:spcAft>
              <a:buSzPts val="1300"/>
              <a:buChar char="-"/>
            </a:pPr>
            <a:r>
              <a:rPr lang="en-GB"/>
              <a:t>Each Servo requires 1.75W when working and .6W when idle</a:t>
            </a:r>
            <a:endParaRPr/>
          </a:p>
          <a:p>
            <a:pPr indent="-311150" lvl="0" marL="457200" rtl="0" algn="l">
              <a:spcBef>
                <a:spcPts val="0"/>
              </a:spcBef>
              <a:spcAft>
                <a:spcPts val="0"/>
              </a:spcAft>
              <a:buSzPts val="1300"/>
              <a:buChar char="-"/>
            </a:pPr>
            <a:r>
              <a:rPr lang="en-GB"/>
              <a:t>Each Motor has power requirements based on throttle used, seen in the following chart:</a:t>
            </a:r>
            <a:endParaRPr/>
          </a:p>
          <a:p>
            <a:pPr indent="0" lvl="0" marL="457200" rtl="0" algn="l">
              <a:spcBef>
                <a:spcPts val="1200"/>
              </a:spcBef>
              <a:spcAft>
                <a:spcPts val="0"/>
              </a:spcAft>
              <a:buNone/>
            </a:pPr>
            <a:r>
              <a:rPr lang="en-GB"/>
              <a:t>Conclusion: Power use is </a:t>
            </a:r>
            <a:r>
              <a:rPr lang="en-GB"/>
              <a:t>calculated</a:t>
            </a:r>
            <a:r>
              <a:rPr lang="en-GB"/>
              <a:t> from the Watts needed integrated over the time in hours the servos and percentages of throttle are used for the motors to get the Watt-Hours(Wh) needed for a flight</a:t>
            </a:r>
            <a:endParaRPr/>
          </a:p>
          <a:p>
            <a:pPr indent="-311150" lvl="0" marL="457200" rtl="0" algn="l">
              <a:spcBef>
                <a:spcPts val="1200"/>
              </a:spcBef>
              <a:spcAft>
                <a:spcPts val="0"/>
              </a:spcAft>
              <a:buSzPts val="1300"/>
              <a:buChar char="-"/>
            </a:pPr>
            <a:r>
              <a:rPr lang="en-GB"/>
              <a:t>More shown on next slide</a:t>
            </a:r>
            <a:endParaRPr/>
          </a:p>
        </p:txBody>
      </p:sp>
      <p:pic>
        <p:nvPicPr>
          <p:cNvPr id="193" name="Google Shape;193;p20"/>
          <p:cNvPicPr preferRelativeResize="0"/>
          <p:nvPr/>
        </p:nvPicPr>
        <p:blipFill rotWithShape="1">
          <a:blip r:embed="rId3">
            <a:alphaModFix/>
          </a:blip>
          <a:srcRect b="17648" l="13108" r="10637" t="0"/>
          <a:stretch/>
        </p:blipFill>
        <p:spPr>
          <a:xfrm>
            <a:off x="5376613" y="1226525"/>
            <a:ext cx="3118250" cy="563000"/>
          </a:xfrm>
          <a:prstGeom prst="rect">
            <a:avLst/>
          </a:prstGeom>
          <a:noFill/>
          <a:ln>
            <a:noFill/>
          </a:ln>
        </p:spPr>
      </p:pic>
      <p:sp>
        <p:nvSpPr>
          <p:cNvPr id="194" name="Google Shape;194;p20"/>
          <p:cNvSpPr txBox="1"/>
          <p:nvPr/>
        </p:nvSpPr>
        <p:spPr>
          <a:xfrm>
            <a:off x="5033738" y="1836950"/>
            <a:ext cx="3804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Multiply Torque by Angular Velocity to get:</a:t>
            </a:r>
            <a:endParaRPr>
              <a:solidFill>
                <a:srgbClr val="FFFFFF"/>
              </a:solidFill>
              <a:latin typeface="Lato"/>
              <a:ea typeface="Lato"/>
              <a:cs typeface="Lato"/>
              <a:sym typeface="Lato"/>
            </a:endParaRPr>
          </a:p>
        </p:txBody>
      </p:sp>
      <p:sp>
        <p:nvSpPr>
          <p:cNvPr id="195" name="Google Shape;195;p20"/>
          <p:cNvSpPr txBox="1"/>
          <p:nvPr/>
        </p:nvSpPr>
        <p:spPr>
          <a:xfrm>
            <a:off x="1178725" y="996550"/>
            <a:ext cx="4019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Requirement: System must remain in flight for at least 30 minutes</a:t>
            </a:r>
            <a:endParaRPr>
              <a:solidFill>
                <a:srgbClr val="FFFFFF"/>
              </a:solidFill>
              <a:latin typeface="Lato"/>
              <a:ea typeface="Lato"/>
              <a:cs typeface="Lato"/>
              <a:sym typeface="Lato"/>
            </a:endParaRPr>
          </a:p>
        </p:txBody>
      </p:sp>
      <p:sp>
        <p:nvSpPr>
          <p:cNvPr id="196" name="Google Shape;196;p20"/>
          <p:cNvSpPr txBox="1"/>
          <p:nvPr/>
        </p:nvSpPr>
        <p:spPr>
          <a:xfrm>
            <a:off x="8141950" y="67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
        <p:nvSpPr>
          <p:cNvPr id="197" name="Google Shape;197;p20"/>
          <p:cNvSpPr txBox="1"/>
          <p:nvPr/>
        </p:nvSpPr>
        <p:spPr>
          <a:xfrm>
            <a:off x="557775" y="4693500"/>
            <a:ext cx="3954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solidFill>
                  <a:srgbClr val="DCDDDE"/>
                </a:solidFill>
              </a:rPr>
              <a:t>Beard, Randal W., and Timothy W. McLain. Small unmanned aircraft: Theory and practice. Princeton university press, 2012</a:t>
            </a:r>
            <a:endParaRPr sz="800">
              <a:solidFill>
                <a:srgbClr val="FFFFFF"/>
              </a:solidFill>
              <a:latin typeface="Lato"/>
              <a:ea typeface="Lato"/>
              <a:cs typeface="Lato"/>
              <a:sym typeface="Lato"/>
            </a:endParaRPr>
          </a:p>
        </p:txBody>
      </p:sp>
      <p:pic>
        <p:nvPicPr>
          <p:cNvPr id="198" name="Google Shape;198;p20" title="Chart"/>
          <p:cNvPicPr preferRelativeResize="0"/>
          <p:nvPr/>
        </p:nvPicPr>
        <p:blipFill>
          <a:blip r:embed="rId4">
            <a:alphaModFix/>
          </a:blip>
          <a:stretch>
            <a:fillRect/>
          </a:stretch>
        </p:blipFill>
        <p:spPr>
          <a:xfrm>
            <a:off x="4963875" y="2389550"/>
            <a:ext cx="4027725" cy="2490477"/>
          </a:xfrm>
          <a:prstGeom prst="rect">
            <a:avLst/>
          </a:prstGeom>
          <a:noFill/>
          <a:ln>
            <a:noFill/>
          </a:ln>
        </p:spPr>
      </p:pic>
      <p:cxnSp>
        <p:nvCxnSpPr>
          <p:cNvPr id="199" name="Google Shape;199;p20"/>
          <p:cNvCxnSpPr/>
          <p:nvPr/>
        </p:nvCxnSpPr>
        <p:spPr>
          <a:xfrm>
            <a:off x="5850725" y="3611175"/>
            <a:ext cx="2250300" cy="0"/>
          </a:xfrm>
          <a:prstGeom prst="straightConnector1">
            <a:avLst/>
          </a:prstGeom>
          <a:noFill/>
          <a:ln cap="flat" cmpd="sng" w="9525">
            <a:solidFill>
              <a:srgbClr val="000000"/>
            </a:solidFill>
            <a:prstDash val="solid"/>
            <a:round/>
            <a:headEnd len="med" w="med" type="none"/>
            <a:tailEnd len="med" w="med" type="none"/>
          </a:ln>
        </p:spPr>
      </p:cxnSp>
      <p:cxnSp>
        <p:nvCxnSpPr>
          <p:cNvPr id="200" name="Google Shape;200;p20"/>
          <p:cNvCxnSpPr/>
          <p:nvPr/>
        </p:nvCxnSpPr>
        <p:spPr>
          <a:xfrm rot="10800000">
            <a:off x="8122450" y="3621825"/>
            <a:ext cx="0" cy="846600"/>
          </a:xfrm>
          <a:prstGeom prst="straightConnector1">
            <a:avLst/>
          </a:prstGeom>
          <a:noFill/>
          <a:ln cap="flat" cmpd="sng" w="9525">
            <a:solidFill>
              <a:srgbClr val="000000"/>
            </a:solidFill>
            <a:prstDash val="solid"/>
            <a:round/>
            <a:headEnd len="med" w="med" type="none"/>
            <a:tailEnd len="med" w="med" type="none"/>
          </a:ln>
        </p:spPr>
      </p:cxnSp>
      <p:sp>
        <p:nvSpPr>
          <p:cNvPr id="201" name="Google Shape;201;p20"/>
          <p:cNvSpPr txBox="1"/>
          <p:nvPr/>
        </p:nvSpPr>
        <p:spPr>
          <a:xfrm>
            <a:off x="7396675" y="2948400"/>
            <a:ext cx="9078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latin typeface="Lato"/>
                <a:ea typeface="Lato"/>
                <a:cs typeface="Lato"/>
                <a:sym typeface="Lato"/>
              </a:rPr>
              <a:t>~80% throttle needed to hover at ~20W, 1.25N thrust</a:t>
            </a:r>
            <a:endParaRPr sz="800">
              <a:latin typeface="Lato"/>
              <a:ea typeface="Lato"/>
              <a:cs typeface="Lato"/>
              <a:sym typeface="Lato"/>
            </a:endParaRPr>
          </a:p>
        </p:txBody>
      </p:sp>
      <p:cxnSp>
        <p:nvCxnSpPr>
          <p:cNvPr id="202" name="Google Shape;202;p20"/>
          <p:cNvCxnSpPr/>
          <p:nvPr/>
        </p:nvCxnSpPr>
        <p:spPr>
          <a:xfrm flipH="1" rot="10800000">
            <a:off x="5464975" y="2850275"/>
            <a:ext cx="3386100" cy="10800"/>
          </a:xfrm>
          <a:prstGeom prst="straightConnector1">
            <a:avLst/>
          </a:prstGeom>
          <a:noFill/>
          <a:ln cap="flat" cmpd="sng" w="9525">
            <a:solidFill>
              <a:srgbClr val="000000"/>
            </a:solidFill>
            <a:prstDash val="solid"/>
            <a:round/>
            <a:headEnd len="med" w="med" type="none"/>
            <a:tailEnd len="med" w="med" type="none"/>
          </a:ln>
        </p:spPr>
      </p:cxnSp>
      <p:cxnSp>
        <p:nvCxnSpPr>
          <p:cNvPr id="203" name="Google Shape;203;p20"/>
          <p:cNvCxnSpPr/>
          <p:nvPr/>
        </p:nvCxnSpPr>
        <p:spPr>
          <a:xfrm rot="10800000">
            <a:off x="8861750" y="2861175"/>
            <a:ext cx="10800" cy="1585800"/>
          </a:xfrm>
          <a:prstGeom prst="straightConnector1">
            <a:avLst/>
          </a:prstGeom>
          <a:noFill/>
          <a:ln cap="flat" cmpd="sng" w="9525">
            <a:solidFill>
              <a:srgbClr val="000000"/>
            </a:solidFill>
            <a:prstDash val="solid"/>
            <a:round/>
            <a:headEnd len="med" w="med" type="none"/>
            <a:tailEnd len="med" w="med" type="none"/>
          </a:ln>
        </p:spPr>
      </p:cxnSp>
      <p:sp>
        <p:nvSpPr>
          <p:cNvPr id="204" name="Google Shape;204;p20"/>
          <p:cNvSpPr txBox="1"/>
          <p:nvPr/>
        </p:nvSpPr>
        <p:spPr>
          <a:xfrm>
            <a:off x="7964750" y="2389550"/>
            <a:ext cx="9078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latin typeface="Lato"/>
                <a:ea typeface="Lato"/>
                <a:cs typeface="Lato"/>
                <a:sym typeface="Lato"/>
              </a:rPr>
              <a:t>100% throttle at ~38W, 2.5N thrust</a:t>
            </a:r>
            <a:endParaRPr sz="800">
              <a:latin typeface="Lato"/>
              <a:ea typeface="Lato"/>
              <a:cs typeface="Lato"/>
              <a:sym typeface="Lato"/>
            </a:endParaRPr>
          </a:p>
        </p:txBody>
      </p:sp>
      <p:pic>
        <p:nvPicPr>
          <p:cNvPr id="205" name="Google Shape;205;p20"/>
          <p:cNvPicPr preferRelativeResize="0"/>
          <p:nvPr/>
        </p:nvPicPr>
        <p:blipFill rotWithShape="1">
          <a:blip r:embed="rId3">
            <a:alphaModFix/>
          </a:blip>
          <a:srcRect b="17648" l="13108" r="10637" t="0"/>
          <a:stretch/>
        </p:blipFill>
        <p:spPr>
          <a:xfrm>
            <a:off x="5529013" y="1378925"/>
            <a:ext cx="3118250" cy="5630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1"/>
          <p:cNvSpPr txBox="1"/>
          <p:nvPr>
            <p:ph type="title"/>
          </p:nvPr>
        </p:nvSpPr>
        <p:spPr>
          <a:xfrm>
            <a:off x="1072000" y="77950"/>
            <a:ext cx="69648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900"/>
              <a:t>Final Power Budget Analysis shows our Battery Fulfills our Flight Time System Technical Requirement</a:t>
            </a:r>
            <a:endParaRPr sz="1900"/>
          </a:p>
        </p:txBody>
      </p:sp>
      <p:sp>
        <p:nvSpPr>
          <p:cNvPr id="211" name="Google Shape;211;p21"/>
          <p:cNvSpPr txBox="1"/>
          <p:nvPr>
            <p:ph idx="1" type="body"/>
          </p:nvPr>
        </p:nvSpPr>
        <p:spPr>
          <a:xfrm>
            <a:off x="992150" y="3594700"/>
            <a:ext cx="7521300" cy="6765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sz="1400"/>
              <a:t>Conclusion:  System is within its technical requirements of flight time in the current parts configuration, and the battery selected cannot be any smaller to satisfy our requirement</a:t>
            </a:r>
            <a:endParaRPr sz="1400"/>
          </a:p>
        </p:txBody>
      </p:sp>
      <p:sp>
        <p:nvSpPr>
          <p:cNvPr id="212" name="Google Shape;212;p21"/>
          <p:cNvSpPr txBox="1"/>
          <p:nvPr/>
        </p:nvSpPr>
        <p:spPr>
          <a:xfrm>
            <a:off x="8236200" y="-3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
        <p:nvSpPr>
          <p:cNvPr id="213" name="Google Shape;213;p21"/>
          <p:cNvSpPr txBox="1"/>
          <p:nvPr/>
        </p:nvSpPr>
        <p:spPr>
          <a:xfrm>
            <a:off x="5775725" y="2086650"/>
            <a:ext cx="3000000" cy="307800"/>
          </a:xfrm>
          <a:prstGeom prst="rect">
            <a:avLst/>
          </a:prstGeom>
          <a:noFill/>
          <a:ln>
            <a:noFill/>
          </a:ln>
        </p:spPr>
        <p:txBody>
          <a:bodyPr anchorCtr="0" anchor="t" bIns="91425" lIns="91425" spcFirstLastPara="1" rIns="91425" wrap="square" tIns="91425">
            <a:spAutoFit/>
          </a:bodyPr>
          <a:lstStyle/>
          <a:p>
            <a:pPr indent="0" lvl="0" marL="355600" rtl="0" algn="l">
              <a:lnSpc>
                <a:spcPct val="115000"/>
              </a:lnSpc>
              <a:spcBef>
                <a:spcPts val="1200"/>
              </a:spcBef>
              <a:spcAft>
                <a:spcPts val="1200"/>
              </a:spcAft>
              <a:buNone/>
            </a:pPr>
            <a:r>
              <a:t/>
            </a:r>
            <a:endParaRPr sz="800">
              <a:solidFill>
                <a:srgbClr val="FFFFFF"/>
              </a:solidFill>
            </a:endParaRPr>
          </a:p>
        </p:txBody>
      </p:sp>
      <p:graphicFrame>
        <p:nvGraphicFramePr>
          <p:cNvPr id="214" name="Google Shape;214;p21"/>
          <p:cNvGraphicFramePr/>
          <p:nvPr/>
        </p:nvGraphicFramePr>
        <p:xfrm>
          <a:off x="217925" y="1238413"/>
          <a:ext cx="3000000" cy="3000000"/>
        </p:xfrm>
        <a:graphic>
          <a:graphicData uri="http://schemas.openxmlformats.org/drawingml/2006/table">
            <a:tbl>
              <a:tblPr>
                <a:noFill/>
                <a:tableStyleId>{02ED929E-D62A-4F0D-93FB-73CB850D20C5}</a:tableStyleId>
              </a:tblPr>
              <a:tblGrid>
                <a:gridCol w="1741625"/>
                <a:gridCol w="1741625"/>
                <a:gridCol w="1741625"/>
                <a:gridCol w="1741625"/>
                <a:gridCol w="1741625"/>
              </a:tblGrid>
              <a:tr h="588500">
                <a:tc>
                  <a:txBody>
                    <a:bodyPr/>
                    <a:lstStyle/>
                    <a:p>
                      <a:pPr indent="0" lvl="0" marL="0" rtl="0" algn="l">
                        <a:lnSpc>
                          <a:spcPct val="115000"/>
                        </a:lnSpc>
                        <a:spcBef>
                          <a:spcPts val="0"/>
                        </a:spcBef>
                        <a:spcAft>
                          <a:spcPts val="0"/>
                        </a:spcAft>
                        <a:buNone/>
                      </a:pPr>
                      <a:r>
                        <a:rPr lang="en-GB" sz="1000"/>
                        <a:t>Total Flight Time(Hours)</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GB" sz="1000"/>
                        <a:t>Percentage of Time Motors at Full Thrust(Rest of the time, motors are at hovering throttle, or 80%) </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GB" sz="1000"/>
                        <a:t>Percentage of Time Servos are Turning</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GB" sz="1000"/>
                        <a:t>Total Energy Needed(Wh) Compared to </a:t>
                      </a:r>
                      <a:r>
                        <a:rPr lang="en-GB" sz="1000" u="sng"/>
                        <a:t>102Wh Safe Battery Discharge Capacity</a:t>
                      </a:r>
                      <a:endParaRPr sz="1000" u="sng"/>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lnSpc>
                          <a:spcPct val="115000"/>
                        </a:lnSpc>
                        <a:spcBef>
                          <a:spcPts val="0"/>
                        </a:spcBef>
                        <a:spcAft>
                          <a:spcPts val="0"/>
                        </a:spcAft>
                        <a:buNone/>
                      </a:pPr>
                      <a:r>
                        <a:rPr lang="en-GB" sz="1000"/>
                        <a:t>Comments</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365275">
                <a:tc>
                  <a:txBody>
                    <a:bodyPr/>
                    <a:lstStyle/>
                    <a:p>
                      <a:pPr indent="0" lvl="0" marL="0" rtl="0" algn="l">
                        <a:lnSpc>
                          <a:spcPct val="115000"/>
                        </a:lnSpc>
                        <a:spcBef>
                          <a:spcPts val="0"/>
                        </a:spcBef>
                        <a:spcAft>
                          <a:spcPts val="0"/>
                        </a:spcAft>
                        <a:buNone/>
                      </a:pPr>
                      <a:r>
                        <a:rPr lang="en-GB" sz="1000"/>
                        <a:t>.53</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c>
                  <a:txBody>
                    <a:bodyPr/>
                    <a:lstStyle/>
                    <a:p>
                      <a:pPr indent="0" lvl="0" marL="0" rtl="0" algn="l">
                        <a:lnSpc>
                          <a:spcPct val="115000"/>
                        </a:lnSpc>
                        <a:spcBef>
                          <a:spcPts val="0"/>
                        </a:spcBef>
                        <a:spcAft>
                          <a:spcPts val="0"/>
                        </a:spcAft>
                        <a:buNone/>
                      </a:pPr>
                      <a:r>
                        <a:rPr lang="en-GB" sz="1000"/>
                        <a:t>100%</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c>
                  <a:txBody>
                    <a:bodyPr/>
                    <a:lstStyle/>
                    <a:p>
                      <a:pPr indent="0" lvl="0" marL="0" rtl="0" algn="l">
                        <a:lnSpc>
                          <a:spcPct val="115000"/>
                        </a:lnSpc>
                        <a:spcBef>
                          <a:spcPts val="0"/>
                        </a:spcBef>
                        <a:spcAft>
                          <a:spcPts val="0"/>
                        </a:spcAft>
                        <a:buNone/>
                      </a:pPr>
                      <a:r>
                        <a:rPr lang="en-GB" sz="1000"/>
                        <a:t>100%</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c>
                  <a:txBody>
                    <a:bodyPr/>
                    <a:lstStyle/>
                    <a:p>
                      <a:pPr indent="0" lvl="0" marL="0" rtl="0" algn="l">
                        <a:lnSpc>
                          <a:spcPct val="115000"/>
                        </a:lnSpc>
                        <a:spcBef>
                          <a:spcPts val="0"/>
                        </a:spcBef>
                        <a:spcAft>
                          <a:spcPts val="0"/>
                        </a:spcAft>
                        <a:buNone/>
                      </a:pPr>
                      <a:r>
                        <a:rPr lang="en-GB" sz="1000"/>
                        <a:t>100</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c>
                  <a:txBody>
                    <a:bodyPr/>
                    <a:lstStyle/>
                    <a:p>
                      <a:pPr indent="0" lvl="0" marL="0" rtl="0" algn="l">
                        <a:spcBef>
                          <a:spcPts val="0"/>
                        </a:spcBef>
                        <a:spcAft>
                          <a:spcPts val="0"/>
                        </a:spcAft>
                        <a:buNone/>
                      </a:pPr>
                      <a:r>
                        <a:rPr lang="en-GB" sz="1000"/>
                        <a:t>Minimum flight time of 32 minutes at highest performance</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r>
              <a:tr h="588500">
                <a:tc>
                  <a:txBody>
                    <a:bodyPr/>
                    <a:lstStyle/>
                    <a:p>
                      <a:pPr indent="0" lvl="0" marL="0" rtl="0" algn="l">
                        <a:lnSpc>
                          <a:spcPct val="115000"/>
                        </a:lnSpc>
                        <a:spcBef>
                          <a:spcPts val="0"/>
                        </a:spcBef>
                        <a:spcAft>
                          <a:spcPts val="0"/>
                        </a:spcAft>
                        <a:buNone/>
                      </a:pPr>
                      <a:r>
                        <a:rPr lang="en-GB" sz="1000"/>
                        <a:t>1.01</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c>
                  <a:txBody>
                    <a:bodyPr/>
                    <a:lstStyle/>
                    <a:p>
                      <a:pPr indent="0" lvl="0" marL="0" rtl="0" algn="l">
                        <a:lnSpc>
                          <a:spcPct val="115000"/>
                        </a:lnSpc>
                        <a:spcBef>
                          <a:spcPts val="0"/>
                        </a:spcBef>
                        <a:spcAft>
                          <a:spcPts val="0"/>
                        </a:spcAft>
                        <a:buNone/>
                      </a:pPr>
                      <a:r>
                        <a:rPr lang="en-GB" sz="1000"/>
                        <a:t>0%</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c>
                  <a:txBody>
                    <a:bodyPr/>
                    <a:lstStyle/>
                    <a:p>
                      <a:pPr indent="0" lvl="0" marL="0" rtl="0" algn="l">
                        <a:lnSpc>
                          <a:spcPct val="115000"/>
                        </a:lnSpc>
                        <a:spcBef>
                          <a:spcPts val="0"/>
                        </a:spcBef>
                        <a:spcAft>
                          <a:spcPts val="0"/>
                        </a:spcAft>
                        <a:buNone/>
                      </a:pPr>
                      <a:r>
                        <a:rPr lang="en-GB" sz="1000"/>
                        <a:t>0%</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c>
                  <a:txBody>
                    <a:bodyPr/>
                    <a:lstStyle/>
                    <a:p>
                      <a:pPr indent="0" lvl="0" marL="0" rtl="0" algn="l">
                        <a:lnSpc>
                          <a:spcPct val="115000"/>
                        </a:lnSpc>
                        <a:spcBef>
                          <a:spcPts val="0"/>
                        </a:spcBef>
                        <a:spcAft>
                          <a:spcPts val="0"/>
                        </a:spcAft>
                        <a:buNone/>
                      </a:pPr>
                      <a:r>
                        <a:rPr lang="en-GB" sz="1000"/>
                        <a:t>101</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c>
                  <a:txBody>
                    <a:bodyPr/>
                    <a:lstStyle/>
                    <a:p>
                      <a:pPr indent="0" lvl="0" marL="0" rtl="0" algn="l">
                        <a:lnSpc>
                          <a:spcPct val="115000"/>
                        </a:lnSpc>
                        <a:spcBef>
                          <a:spcPts val="0"/>
                        </a:spcBef>
                        <a:spcAft>
                          <a:spcPts val="0"/>
                        </a:spcAft>
                        <a:buNone/>
                      </a:pPr>
                      <a:r>
                        <a:rPr lang="en-GB" sz="1000"/>
                        <a:t>Max flight time of just over 1 hr while hovering in place</a:t>
                      </a:r>
                      <a:endParaRPr sz="1000"/>
                    </a:p>
                  </a:txBody>
                  <a:tcPr marT="19050" marB="19050" marR="91425" marL="91425" anchor="b">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4A86E8"/>
                    </a:solidFill>
                  </a:tcPr>
                </a:tc>
              </a:tr>
            </a:tbl>
          </a:graphicData>
        </a:graphic>
      </p:graphicFrame>
      <p:sp>
        <p:nvSpPr>
          <p:cNvPr id="215" name="Google Shape;215;p21"/>
          <p:cNvSpPr txBox="1"/>
          <p:nvPr/>
        </p:nvSpPr>
        <p:spPr>
          <a:xfrm>
            <a:off x="1072000" y="682950"/>
            <a:ext cx="75759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Requirement: System must maintain flight for at least 30 minutes and may</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Fly for an Hour</a:t>
            </a:r>
            <a:endParaRPr>
              <a:solidFill>
                <a:srgbClr val="FFFFFF"/>
              </a:solidFill>
              <a:latin typeface="Lato"/>
              <a:ea typeface="Lato"/>
              <a:cs typeface="Lato"/>
              <a:sym typeface="Lato"/>
            </a:endParaRPr>
          </a:p>
        </p:txBody>
      </p:sp>
      <p:sp>
        <p:nvSpPr>
          <p:cNvPr id="216" name="Google Shape;216;p21"/>
          <p:cNvSpPr txBox="1"/>
          <p:nvPr/>
        </p:nvSpPr>
        <p:spPr>
          <a:xfrm>
            <a:off x="392838" y="3120313"/>
            <a:ext cx="8358300" cy="4002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Total energy needed for a flight gained from power requirement estimations of each component</a:t>
            </a:r>
            <a:endParaRPr>
              <a:solidFill>
                <a:srgbClr val="FFFFFF"/>
              </a:solidFill>
              <a:latin typeface="Lato"/>
              <a:ea typeface="Lato"/>
              <a:cs typeface="Lato"/>
              <a:sym typeface="Lato"/>
            </a:endParaRPr>
          </a:p>
        </p:txBody>
      </p:sp>
      <p:sp>
        <p:nvSpPr>
          <p:cNvPr id="217" name="Google Shape;217;p21"/>
          <p:cNvSpPr txBox="1"/>
          <p:nvPr/>
        </p:nvSpPr>
        <p:spPr>
          <a:xfrm>
            <a:off x="7130850" y="930625"/>
            <a:ext cx="1795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800">
                <a:solidFill>
                  <a:srgbClr val="FFFFFF"/>
                </a:solidFill>
                <a:latin typeface="Lato"/>
                <a:ea typeface="Lato"/>
                <a:cs typeface="Lato"/>
                <a:sym typeface="Lato"/>
              </a:rPr>
              <a:t>Estimates from power budget V4.1</a:t>
            </a:r>
            <a:endParaRPr sz="800">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1" name="Shape 221"/>
        <p:cNvGrpSpPr/>
        <p:nvPr/>
      </p:nvGrpSpPr>
      <p:grpSpPr>
        <a:xfrm>
          <a:off x="0" y="0"/>
          <a:ext cx="0" cy="0"/>
          <a:chOff x="0" y="0"/>
          <a:chExt cx="0" cy="0"/>
        </a:xfrm>
      </p:grpSpPr>
      <p:sp>
        <p:nvSpPr>
          <p:cNvPr id="222" name="Google Shape;222;p22"/>
          <p:cNvSpPr txBox="1"/>
          <p:nvPr>
            <p:ph type="title"/>
          </p:nvPr>
        </p:nvSpPr>
        <p:spPr>
          <a:xfrm>
            <a:off x="1297500" y="214625"/>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Max Flight Time of One Hour</a:t>
            </a:r>
            <a:r>
              <a:rPr lang="en-GB"/>
              <a:t> was Achieved by using a 5V Switching Regulator for Servos</a:t>
            </a:r>
            <a:endParaRPr/>
          </a:p>
        </p:txBody>
      </p:sp>
      <p:sp>
        <p:nvSpPr>
          <p:cNvPr id="223" name="Google Shape;223;p22"/>
          <p:cNvSpPr txBox="1"/>
          <p:nvPr>
            <p:ph idx="1" type="body"/>
          </p:nvPr>
        </p:nvSpPr>
        <p:spPr>
          <a:xfrm>
            <a:off x="365250" y="4235250"/>
            <a:ext cx="7038900" cy="957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Conclusion:  </a:t>
            </a:r>
            <a:r>
              <a:rPr lang="en-GB">
                <a:solidFill>
                  <a:srgbClr val="DCDDDE"/>
                </a:solidFill>
              </a:rPr>
              <a:t>Use of a switching regulator increases flight time from 56 to 60.5 minutes, due to reduction in heat dissipation, while keeping other parts the same</a:t>
            </a:r>
            <a:endParaRPr/>
          </a:p>
        </p:txBody>
      </p:sp>
      <p:sp>
        <p:nvSpPr>
          <p:cNvPr id="224" name="Google Shape;224;p22"/>
          <p:cNvSpPr txBox="1"/>
          <p:nvPr/>
        </p:nvSpPr>
        <p:spPr>
          <a:xfrm>
            <a:off x="8141950" y="67250"/>
            <a:ext cx="907800" cy="384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lang="en-GB" sz="1300">
                <a:solidFill>
                  <a:srgbClr val="00FF00"/>
                </a:solidFill>
                <a:latin typeface="Lato"/>
                <a:ea typeface="Lato"/>
                <a:cs typeface="Lato"/>
                <a:sym typeface="Lato"/>
              </a:rPr>
              <a:t>Complete</a:t>
            </a:r>
            <a:endParaRPr>
              <a:latin typeface="Lato"/>
              <a:ea typeface="Lato"/>
              <a:cs typeface="Lato"/>
              <a:sym typeface="Lato"/>
            </a:endParaRPr>
          </a:p>
        </p:txBody>
      </p:sp>
      <p:sp>
        <p:nvSpPr>
          <p:cNvPr id="225" name="Google Shape;225;p22"/>
          <p:cNvSpPr txBox="1"/>
          <p:nvPr/>
        </p:nvSpPr>
        <p:spPr>
          <a:xfrm>
            <a:off x="45075" y="1429500"/>
            <a:ext cx="69750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Lato"/>
              <a:buChar char="-"/>
            </a:pPr>
            <a:r>
              <a:rPr lang="en-GB" u="sng">
                <a:solidFill>
                  <a:srgbClr val="FFFFFF"/>
                </a:solidFill>
                <a:latin typeface="Lato"/>
                <a:ea typeface="Lato"/>
                <a:cs typeface="Lato"/>
                <a:sym typeface="Lato"/>
              </a:rPr>
              <a:t>With Linear Regulator:</a:t>
            </a:r>
            <a:endParaRPr u="sng">
              <a:solidFill>
                <a:srgbClr val="FFFFFF"/>
              </a:solidFill>
              <a:latin typeface="Lato"/>
              <a:ea typeface="Lato"/>
              <a:cs typeface="Lato"/>
              <a:sym typeface="Lato"/>
            </a:endParaRPr>
          </a:p>
          <a:p>
            <a:pPr indent="0" lvl="0" marL="457200" rtl="0" algn="l">
              <a:spcBef>
                <a:spcPts val="0"/>
              </a:spcBef>
              <a:spcAft>
                <a:spcPts val="0"/>
              </a:spcAft>
              <a:buNone/>
            </a:pPr>
            <a:r>
              <a:rPr lang="en-GB">
                <a:solidFill>
                  <a:srgbClr val="FFFFFF"/>
                </a:solidFill>
                <a:latin typeface="Lato"/>
                <a:ea typeface="Lato"/>
                <a:cs typeface="Lato"/>
                <a:sym typeface="Lato"/>
              </a:rPr>
              <a:t>11.1V Battery Voltage -&gt; </a:t>
            </a:r>
            <a:r>
              <a:rPr lang="en-GB">
                <a:solidFill>
                  <a:srgbClr val="FFFFFF"/>
                </a:solidFill>
                <a:latin typeface="Lato"/>
                <a:ea typeface="Lato"/>
                <a:cs typeface="Lato"/>
                <a:sym typeface="Lato"/>
              </a:rPr>
              <a:t>5V  Servo Voltage w/ max current of 1400mA</a:t>
            </a:r>
            <a:endParaRPr>
              <a:solidFill>
                <a:srgbClr val="FFFFFF"/>
              </a:solidFill>
              <a:latin typeface="Lato"/>
              <a:ea typeface="Lato"/>
              <a:cs typeface="Lato"/>
              <a:sym typeface="Lato"/>
            </a:endParaRPr>
          </a:p>
          <a:p>
            <a:pPr indent="-317500" lvl="0" marL="9144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Dissipate</a:t>
            </a:r>
            <a:r>
              <a:rPr lang="en-GB">
                <a:solidFill>
                  <a:srgbClr val="FFFFFF"/>
                </a:solidFill>
                <a:latin typeface="Lato"/>
                <a:ea typeface="Lato"/>
                <a:cs typeface="Lato"/>
                <a:sym typeface="Lato"/>
              </a:rPr>
              <a:t>d</a:t>
            </a:r>
            <a:r>
              <a:rPr lang="en-GB">
                <a:solidFill>
                  <a:srgbClr val="FFFFFF"/>
                </a:solidFill>
                <a:latin typeface="Lato"/>
                <a:ea typeface="Lato"/>
                <a:cs typeface="Lato"/>
                <a:sym typeface="Lato"/>
              </a:rPr>
              <a:t> 8.54W max, giving a Max </a:t>
            </a:r>
            <a:r>
              <a:rPr lang="en-GB">
                <a:solidFill>
                  <a:srgbClr val="FFFFFF"/>
                </a:solidFill>
                <a:latin typeface="Lato"/>
                <a:ea typeface="Lato"/>
                <a:cs typeface="Lato"/>
                <a:sym typeface="Lato"/>
              </a:rPr>
              <a:t>flight</a:t>
            </a:r>
            <a:r>
              <a:rPr lang="en-GB">
                <a:solidFill>
                  <a:srgbClr val="FFFFFF"/>
                </a:solidFill>
                <a:latin typeface="Lato"/>
                <a:ea typeface="Lato"/>
                <a:cs typeface="Lato"/>
                <a:sym typeface="Lato"/>
              </a:rPr>
              <a:t> time of </a:t>
            </a:r>
            <a:r>
              <a:rPr lang="en-GB" u="sng">
                <a:solidFill>
                  <a:srgbClr val="FFFFFF"/>
                </a:solidFill>
                <a:latin typeface="Lato"/>
                <a:ea typeface="Lato"/>
                <a:cs typeface="Lato"/>
                <a:sym typeface="Lato"/>
              </a:rPr>
              <a:t>56 minutes</a:t>
            </a:r>
            <a:endParaRPr u="sng">
              <a:solidFill>
                <a:srgbClr val="FFFFFF"/>
              </a:solidFill>
              <a:latin typeface="Lato"/>
              <a:ea typeface="Lato"/>
              <a:cs typeface="Lato"/>
              <a:sym typeface="Lato"/>
            </a:endParaRPr>
          </a:p>
          <a:p>
            <a:pPr indent="0" lvl="0" marL="0" rtl="0" algn="l">
              <a:spcBef>
                <a:spcPts val="0"/>
              </a:spcBef>
              <a:spcAft>
                <a:spcPts val="0"/>
              </a:spcAft>
              <a:buNone/>
            </a:pPr>
            <a:r>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u="sng">
                <a:solidFill>
                  <a:srgbClr val="FFFFFF"/>
                </a:solidFill>
                <a:latin typeface="Lato"/>
                <a:ea typeface="Lato"/>
                <a:cs typeface="Lato"/>
                <a:sym typeface="Lato"/>
              </a:rPr>
              <a:t>With Switching Regulator IC Chip:</a:t>
            </a:r>
            <a:endParaRPr u="sng">
              <a:solidFill>
                <a:srgbClr val="FFFFFF"/>
              </a:solidFill>
              <a:latin typeface="Lato"/>
              <a:ea typeface="Lato"/>
              <a:cs typeface="Lato"/>
              <a:sym typeface="Lato"/>
            </a:endParaRPr>
          </a:p>
          <a:p>
            <a:pPr indent="0" lvl="0" marL="457200" rtl="0" algn="l">
              <a:spcBef>
                <a:spcPts val="0"/>
              </a:spcBef>
              <a:spcAft>
                <a:spcPts val="0"/>
              </a:spcAft>
              <a:buNone/>
            </a:pPr>
            <a:r>
              <a:rPr lang="en-GB">
                <a:solidFill>
                  <a:srgbClr val="FFFFFF"/>
                </a:solidFill>
                <a:latin typeface="Lato"/>
                <a:ea typeface="Lato"/>
                <a:cs typeface="Lato"/>
                <a:sym typeface="Lato"/>
              </a:rPr>
              <a:t>85% min efficiency with 1400mA of load current*</a:t>
            </a:r>
            <a:endParaRPr>
              <a:solidFill>
                <a:srgbClr val="FFFFFF"/>
              </a:solidFill>
              <a:latin typeface="Lato"/>
              <a:ea typeface="Lato"/>
              <a:cs typeface="Lato"/>
              <a:sym typeface="Lato"/>
            </a:endParaRPr>
          </a:p>
          <a:p>
            <a:pPr indent="0" lvl="0" marL="457200" rtl="0" algn="l">
              <a:spcBef>
                <a:spcPts val="0"/>
              </a:spcBef>
              <a:spcAft>
                <a:spcPts val="0"/>
              </a:spcAft>
              <a:buNone/>
            </a:pPr>
            <a:r>
              <a:rPr lang="en-GB">
                <a:solidFill>
                  <a:srgbClr val="FFFFFF"/>
                </a:solidFill>
                <a:latin typeface="Lato"/>
                <a:ea typeface="Lato"/>
                <a:cs typeface="Lato"/>
                <a:sym typeface="Lato"/>
              </a:rPr>
              <a:t>At 5V, max of 1.24W is dissipated instead, decreased by </a:t>
            </a:r>
            <a:r>
              <a:rPr lang="en-GB" u="sng">
                <a:solidFill>
                  <a:srgbClr val="FFFFFF"/>
                </a:solidFill>
                <a:latin typeface="Lato"/>
                <a:ea typeface="Lato"/>
                <a:cs typeface="Lato"/>
                <a:sym typeface="Lato"/>
              </a:rPr>
              <a:t>85.5%</a:t>
            </a:r>
            <a:endParaRPr u="sng">
              <a:solidFill>
                <a:srgbClr val="FFFFFF"/>
              </a:solidFill>
              <a:latin typeface="Lato"/>
              <a:ea typeface="Lato"/>
              <a:cs typeface="Lato"/>
              <a:sym typeface="Lato"/>
            </a:endParaRPr>
          </a:p>
          <a:p>
            <a:pPr indent="-317500" lvl="0" marL="9144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Max flight time is increased to </a:t>
            </a:r>
            <a:r>
              <a:rPr lang="en-GB" u="sng">
                <a:solidFill>
                  <a:srgbClr val="FFFFFF"/>
                </a:solidFill>
                <a:latin typeface="Lato"/>
                <a:ea typeface="Lato"/>
                <a:cs typeface="Lato"/>
                <a:sym typeface="Lato"/>
              </a:rPr>
              <a:t>60.5 minutes</a:t>
            </a:r>
            <a:r>
              <a:rPr lang="en-GB">
                <a:solidFill>
                  <a:srgbClr val="FFFFFF"/>
                </a:solidFill>
                <a:latin typeface="Lato"/>
                <a:ea typeface="Lato"/>
                <a:cs typeface="Lato"/>
                <a:sym typeface="Lato"/>
              </a:rPr>
              <a:t> under</a:t>
            </a:r>
            <a:endParaRPr>
              <a:solidFill>
                <a:srgbClr val="FFFFFF"/>
              </a:solidFill>
              <a:latin typeface="Lato"/>
              <a:ea typeface="Lato"/>
              <a:cs typeface="Lato"/>
              <a:sym typeface="Lato"/>
            </a:endParaRPr>
          </a:p>
          <a:p>
            <a:pPr indent="457200" lvl="0" marL="457200" rtl="0" algn="l">
              <a:spcBef>
                <a:spcPts val="0"/>
              </a:spcBef>
              <a:spcAft>
                <a:spcPts val="0"/>
              </a:spcAft>
              <a:buNone/>
            </a:pPr>
            <a:r>
              <a:rPr lang="en-GB">
                <a:solidFill>
                  <a:srgbClr val="FFFFFF"/>
                </a:solidFill>
                <a:latin typeface="Lato"/>
                <a:ea typeface="Lato"/>
                <a:cs typeface="Lato"/>
                <a:sym typeface="Lato"/>
              </a:rPr>
              <a:t>minimum performance</a:t>
            </a:r>
            <a:endParaRPr>
              <a:solidFill>
                <a:srgbClr val="FFFFFF"/>
              </a:solidFill>
              <a:latin typeface="Lato"/>
              <a:ea typeface="Lato"/>
              <a:cs typeface="Lato"/>
              <a:sym typeface="Lato"/>
            </a:endParaRPr>
          </a:p>
          <a:p>
            <a:pPr indent="0" lvl="0" marL="457200" rtl="0" algn="l">
              <a:spcBef>
                <a:spcPts val="0"/>
              </a:spcBef>
              <a:spcAft>
                <a:spcPts val="0"/>
              </a:spcAft>
              <a:buNone/>
            </a:pPr>
            <a:r>
              <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Switching regulators commonly have more noise on their output voltage, which is not ideal for powering the sensors</a:t>
            </a:r>
            <a:endParaRPr>
              <a:solidFill>
                <a:srgbClr val="FFFFFF"/>
              </a:solidFill>
              <a:latin typeface="Lato"/>
              <a:ea typeface="Lato"/>
              <a:cs typeface="Lato"/>
              <a:sym typeface="Lato"/>
            </a:endParaRPr>
          </a:p>
        </p:txBody>
      </p:sp>
      <p:sp>
        <p:nvSpPr>
          <p:cNvPr id="226" name="Google Shape;226;p22"/>
          <p:cNvSpPr txBox="1"/>
          <p:nvPr/>
        </p:nvSpPr>
        <p:spPr>
          <a:xfrm>
            <a:off x="6185975" y="3425550"/>
            <a:ext cx="3000000" cy="591000"/>
          </a:xfrm>
          <a:prstGeom prst="rect">
            <a:avLst/>
          </a:prstGeom>
          <a:noFill/>
          <a:ln>
            <a:noFill/>
          </a:ln>
        </p:spPr>
        <p:txBody>
          <a:bodyPr anchorCtr="0" anchor="t" bIns="91425" lIns="91425" spcFirstLastPara="1" rIns="91425" wrap="square" tIns="91425">
            <a:spAutoFit/>
          </a:bodyPr>
          <a:lstStyle/>
          <a:p>
            <a:pPr indent="0" lvl="0" marL="355600" rtl="0" algn="l">
              <a:lnSpc>
                <a:spcPct val="115000"/>
              </a:lnSpc>
              <a:spcBef>
                <a:spcPts val="1200"/>
              </a:spcBef>
              <a:spcAft>
                <a:spcPts val="1200"/>
              </a:spcAft>
              <a:buNone/>
            </a:pPr>
            <a:r>
              <a:rPr lang="en-GB" sz="800">
                <a:solidFill>
                  <a:srgbClr val="FFFFFF"/>
                </a:solidFill>
              </a:rPr>
              <a:t>*</a:t>
            </a:r>
            <a:r>
              <a:rPr lang="en-GB" sz="800">
                <a:solidFill>
                  <a:srgbClr val="FFFFFF"/>
                </a:solidFill>
              </a:rPr>
              <a:t>Pololu 5V, 5A Step-Down voltage REGULATOR D24V50F5. (n.d.). Retrieved April 08, 2021, from https://www.pololu.com/product/2851</a:t>
            </a:r>
            <a:endParaRPr sz="800">
              <a:solidFill>
                <a:srgbClr val="FFFFFF"/>
              </a:solidFill>
            </a:endParaRPr>
          </a:p>
        </p:txBody>
      </p:sp>
      <p:sp>
        <p:nvSpPr>
          <p:cNvPr id="227" name="Google Shape;227;p22"/>
          <p:cNvSpPr txBox="1"/>
          <p:nvPr/>
        </p:nvSpPr>
        <p:spPr>
          <a:xfrm>
            <a:off x="1297500" y="1029300"/>
            <a:ext cx="789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Requirement: System should be able to reach a 1 hour flight time</a:t>
            </a:r>
            <a:endParaRPr>
              <a:solidFill>
                <a:srgbClr val="FFFFFF"/>
              </a:solidFill>
              <a:latin typeface="Lato"/>
              <a:ea typeface="Lato"/>
              <a:cs typeface="Lato"/>
              <a:sym typeface="Lato"/>
            </a:endParaRPr>
          </a:p>
        </p:txBody>
      </p:sp>
      <p:pic>
        <p:nvPicPr>
          <p:cNvPr id="228" name="Google Shape;228;p22"/>
          <p:cNvPicPr preferRelativeResize="0"/>
          <p:nvPr/>
        </p:nvPicPr>
        <p:blipFill>
          <a:blip r:embed="rId3">
            <a:alphaModFix/>
          </a:blip>
          <a:stretch>
            <a:fillRect/>
          </a:stretch>
        </p:blipFill>
        <p:spPr>
          <a:xfrm>
            <a:off x="6322200" y="1455075"/>
            <a:ext cx="2727550" cy="194489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